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activeX/activeX2.xml" ContentType="application/vnd.ms-office.activeX+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activeX/activeX11.xml" ContentType="application/vnd.ms-office.activeX+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activeX/activeX9.xml" ContentType="application/vnd.ms-office.activeX+xml"/>
  <Override PartName="/ppt/notesSlides/notesSlide10.xml" ContentType="application/vnd.openxmlformats-officedocument.presentationml.notesSlide+xml"/>
  <Override PartName="/ppt/embeddings/oleObject2.bin" ContentType="application/vnd.openxmlformats-officedocument.oleObjec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activeX/activeX7.xml" ContentType="application/vnd.ms-office.activeX+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ms-office.activeX"/>
  <Override PartName="/ppt/activeX/activeX5.xml" ContentType="application/vnd.ms-office.activeX+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activeX/activeX3.xml" ContentType="application/vnd.ms-office.activeX+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activeX/activeX1.xml" ContentType="application/vnd.ms-office.activeX+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activeX/activeX10.xml" ContentType="application/vnd.ms-office.activeX+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Default Extension="gif" ContentType="image/gif"/>
  <Override PartName="/ppt/notesSlides/notesSlide11.xml" ContentType="application/vnd.openxmlformats-officedocument.presentationml.notesSlide+xml"/>
  <Override PartName="/ppt/embeddings/oleObject3.bin" ContentType="application/vnd.openxmlformats-officedocument.oleObject"/>
  <Override PartName="/ppt/notesSlides/notesSlide20.xml" ContentType="application/vnd.openxmlformats-officedocument.presentationml.notesSlide+xml"/>
  <Override PartName="/ppt/notesSlides/notesSlide6.xml" ContentType="application/vnd.openxmlformats-officedocument.presentationml.notesSlide+xml"/>
  <Override PartName="/ppt/activeX/activeX8.xml" ContentType="application/vnd.ms-office.activeX+xml"/>
  <Override PartName="/ppt/embeddings/oleObject1.bin" ContentType="application/vnd.openxmlformats-officedocument.oleObject"/>
  <Override PartName="/ppt/slides/slide8.xml" ContentType="application/vnd.openxmlformats-officedocument.presentationml.slide+xml"/>
  <Override PartName="/ppt/notesSlides/notesSlide4.xml" ContentType="application/vnd.openxmlformats-officedocument.presentationml.notesSlide+xml"/>
  <Override PartName="/ppt/activeX/activeX6.xml" ContentType="application/vnd.ms-office.activeX+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activeX/activeX4.xml" ContentType="application/vnd.ms-office.activeX+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3"/>
  </p:notesMasterIdLst>
  <p:sldIdLst>
    <p:sldId id="286" r:id="rId2"/>
    <p:sldId id="288" r:id="rId3"/>
    <p:sldId id="266" r:id="rId4"/>
    <p:sldId id="268" r:id="rId5"/>
    <p:sldId id="269" r:id="rId6"/>
    <p:sldId id="262" r:id="rId7"/>
    <p:sldId id="259" r:id="rId8"/>
    <p:sldId id="261" r:id="rId9"/>
    <p:sldId id="265" r:id="rId10"/>
    <p:sldId id="270" r:id="rId11"/>
    <p:sldId id="271" r:id="rId12"/>
    <p:sldId id="287" r:id="rId13"/>
    <p:sldId id="289" r:id="rId14"/>
    <p:sldId id="290" r:id="rId15"/>
    <p:sldId id="291" r:id="rId16"/>
    <p:sldId id="300" r:id="rId17"/>
    <p:sldId id="301" r:id="rId18"/>
    <p:sldId id="302" r:id="rId19"/>
    <p:sldId id="303" r:id="rId20"/>
    <p:sldId id="292" r:id="rId21"/>
    <p:sldId id="298" r:id="rId22"/>
    <p:sldId id="304" r:id="rId23"/>
    <p:sldId id="293" r:id="rId24"/>
    <p:sldId id="294" r:id="rId25"/>
    <p:sldId id="272" r:id="rId26"/>
    <p:sldId id="273" r:id="rId27"/>
    <p:sldId id="274" r:id="rId28"/>
    <p:sldId id="275" r:id="rId29"/>
    <p:sldId id="276" r:id="rId30"/>
    <p:sldId id="277" r:id="rId31"/>
    <p:sldId id="278" r:id="rId32"/>
    <p:sldId id="279" r:id="rId33"/>
    <p:sldId id="280" r:id="rId34"/>
    <p:sldId id="281" r:id="rId35"/>
    <p:sldId id="299" r:id="rId36"/>
    <p:sldId id="295" r:id="rId37"/>
    <p:sldId id="296" r:id="rId38"/>
    <p:sldId id="283" r:id="rId39"/>
    <p:sldId id="297" r:id="rId40"/>
    <p:sldId id="284" r:id="rId41"/>
    <p:sldId id="282" r:id="rId4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09" autoAdjust="0"/>
    <p:restoredTop sz="86380" autoAdjust="0"/>
  </p:normalViewPr>
  <p:slideViewPr>
    <p:cSldViewPr>
      <p:cViewPr varScale="1">
        <p:scale>
          <a:sx n="40" d="100"/>
          <a:sy n="40" d="100"/>
        </p:scale>
        <p:origin x="-72"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D7053240-CE69-11CD-A777-00DD01143C57}" ax:persistence="persistStorage" r:id="rId1"/>
</file>

<file path=ppt/activeX/activeX10.xml><?xml version="1.0" encoding="utf-8"?>
<ax:ocx xmlns:ax="http://schemas.microsoft.com/office/2006/activeX" xmlns:r="http://schemas.openxmlformats.org/officeDocument/2006/relationships" ax:classid="{D7053240-CE69-11CD-A777-00DD01143C57}" ax:persistence="persistStorage" r:id="rId1"/>
</file>

<file path=ppt/activeX/activeX11.xml><?xml version="1.0" encoding="utf-8"?>
<ax:ocx xmlns:ax="http://schemas.microsoft.com/office/2006/activeX" xmlns:r="http://schemas.openxmlformats.org/officeDocument/2006/relationships" ax:classid="{D7053240-CE69-11CD-A777-00DD01143C57}" ax:persistence="persistStorage" r:id="rId1"/>
</file>

<file path=ppt/activeX/activeX2.xml><?xml version="1.0" encoding="utf-8"?>
<ax:ocx xmlns:ax="http://schemas.microsoft.com/office/2006/activeX" xmlns:r="http://schemas.openxmlformats.org/officeDocument/2006/relationships" ax:classid="{D7053240-CE69-11CD-A777-00DD01143C57}" ax:persistence="persistStorage" r:id="rId1"/>
</file>

<file path=ppt/activeX/activeX3.xml><?xml version="1.0" encoding="utf-8"?>
<ax:ocx xmlns:ax="http://schemas.microsoft.com/office/2006/activeX" xmlns:r="http://schemas.openxmlformats.org/officeDocument/2006/relationships" ax:classid="{D7053240-CE69-11CD-A777-00DD01143C57}" ax:persistence="persistStorage" r:id="rId1"/>
</file>

<file path=ppt/activeX/activeX4.xml><?xml version="1.0" encoding="utf-8"?>
<ax:ocx xmlns:ax="http://schemas.microsoft.com/office/2006/activeX" xmlns:r="http://schemas.openxmlformats.org/officeDocument/2006/relationships" ax:classid="{D7053240-CE69-11CD-A777-00DD01143C57}" ax:persistence="persistStorage" r:id="rId1"/>
</file>

<file path=ppt/activeX/activeX5.xml><?xml version="1.0" encoding="utf-8"?>
<ax:ocx xmlns:ax="http://schemas.microsoft.com/office/2006/activeX" xmlns:r="http://schemas.openxmlformats.org/officeDocument/2006/relationships" ax:classid="{D7053240-CE69-11CD-A777-00DD01143C57}" ax:persistence="persistStorage" r:id="rId1"/>
</file>

<file path=ppt/activeX/activeX6.xml><?xml version="1.0" encoding="utf-8"?>
<ax:ocx xmlns:ax="http://schemas.microsoft.com/office/2006/activeX" xmlns:r="http://schemas.openxmlformats.org/officeDocument/2006/relationships" ax:classid="{D7053240-CE69-11CD-A777-00DD01143C57}" ax:persistence="persistStorage" r:id="rId1"/>
</file>

<file path=ppt/activeX/activeX7.xml><?xml version="1.0" encoding="utf-8"?>
<ax:ocx xmlns:ax="http://schemas.microsoft.com/office/2006/activeX" xmlns:r="http://schemas.openxmlformats.org/officeDocument/2006/relationships" ax:classid="{D7053240-CE69-11CD-A777-00DD01143C57}" ax:persistence="persistStorage" r:id="rId1"/>
</file>

<file path=ppt/activeX/activeX8.xml><?xml version="1.0" encoding="utf-8"?>
<ax:ocx xmlns:ax="http://schemas.microsoft.com/office/2006/activeX" xmlns:r="http://schemas.openxmlformats.org/officeDocument/2006/relationships" ax:classid="{D7053240-CE69-11CD-A777-00DD01143C57}" ax:persistence="persistStorage" r:id="rId1"/>
</file>

<file path=ppt/activeX/activeX9.xml><?xml version="1.0" encoding="utf-8"?>
<ax:ocx xmlns:ax="http://schemas.microsoft.com/office/2006/activeX" xmlns:r="http://schemas.openxmlformats.org/officeDocument/2006/relationships" ax:classid="{D7053240-CE69-11CD-A777-00DD01143C57}" ax:persistence="persistStorage" r:id="rId1"/>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B47D6A4E-F864-46F3-9B15-05A01BC617B8}" type="datetimeFigureOut">
              <a:rPr lang="ru-RU"/>
              <a:pPr>
                <a:defRPr/>
              </a:pPr>
              <a:t>09.12.2013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A589A247-0C4B-428C-A1CA-D767CB313BCB}" type="slidenum">
              <a:rPr lang="ru-RU"/>
              <a:pPr>
                <a:defRPr/>
              </a:pPr>
              <a:t>‹#›</a:t>
            </a:fld>
            <a:endParaRPr lang="ru-RU"/>
          </a:p>
        </p:txBody>
      </p:sp>
    </p:spTree>
    <p:extLst>
      <p:ext uri="{BB962C8B-B14F-4D97-AF65-F5344CB8AC3E}">
        <p14:creationId xmlns:p14="http://schemas.microsoft.com/office/powerpoint/2010/main" xmlns="" val="37446281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p:spPr>
      </p:sp>
      <p:sp>
        <p:nvSpPr>
          <p:cNvPr id="2765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Новая тема</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p:spPr>
      </p:sp>
      <p:sp>
        <p:nvSpPr>
          <p:cNvPr id="3584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Анимированные рисунки позаимствовал у </a:t>
            </a:r>
            <a:r>
              <a:rPr lang="ru-RU" smtClean="0">
                <a:solidFill>
                  <a:srgbClr val="9933FF"/>
                </a:solidFill>
                <a:latin typeface="Arial" charset="0"/>
              </a:rPr>
              <a:t>Лазаренко Натальи Васильевны (к сожалению, так и не нашел ее координат). На их авторство не претендую</a:t>
            </a:r>
            <a:endParaRPr lang="ru-RU" smtClean="0">
              <a:latin typeface="Arial" charset="0"/>
            </a:endParaRPr>
          </a:p>
          <a:p>
            <a:pPr eaLnBrk="1" hangingPunct="1"/>
            <a:endParaRPr 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p:spPr>
      </p:sp>
      <p:sp>
        <p:nvSpPr>
          <p:cNvPr id="3686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Анимированные рисунки позаимствовал у </a:t>
            </a:r>
            <a:r>
              <a:rPr lang="ru-RU" smtClean="0">
                <a:solidFill>
                  <a:srgbClr val="9933FF"/>
                </a:solidFill>
                <a:latin typeface="Arial" charset="0"/>
              </a:rPr>
              <a:t>Лазаренко Натальи Васильевны (к сожалению, так и не нашел ее координат). На их авторство не претендую</a:t>
            </a:r>
            <a:endParaRPr lang="ru-RU" smtClean="0">
              <a:latin typeface="Arial" charset="0"/>
            </a:endParaRPr>
          </a:p>
          <a:p>
            <a:pPr eaLnBrk="1" hangingPunct="1"/>
            <a:endParaRPr 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TextEdit="1"/>
          </p:cNvSpPr>
          <p:nvPr>
            <p:ph type="sldImg"/>
          </p:nvPr>
        </p:nvSpPr>
        <p:spPr bwMode="auto">
          <a:noFill/>
          <a:ln>
            <a:solidFill>
              <a:srgbClr val="000000"/>
            </a:solidFill>
            <a:miter lim="800000"/>
            <a:headEnd/>
            <a:tailEnd/>
          </a:ln>
        </p:spPr>
      </p:sp>
      <p:sp>
        <p:nvSpPr>
          <p:cNvPr id="2765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Новая тема</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p:spPr>
      </p:sp>
      <p:sp>
        <p:nvSpPr>
          <p:cNvPr id="3789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можно под запись. Управляется кликом.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p:spPr>
      </p:sp>
      <p:sp>
        <p:nvSpPr>
          <p:cNvPr id="3891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желательно под запись. Управляется кликом. </a:t>
            </a:r>
          </a:p>
          <a:p>
            <a:pPr eaLnBrk="1" hangingPunct="1"/>
            <a:endParaRPr 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p:spPr>
      </p:sp>
      <p:sp>
        <p:nvSpPr>
          <p:cNvPr id="3993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желательно под запись. Управляется кликом.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TextEdit="1"/>
          </p:cNvSpPr>
          <p:nvPr>
            <p:ph type="sldImg"/>
          </p:nvPr>
        </p:nvSpPr>
        <p:spPr bwMode="auto">
          <a:noFill/>
          <a:ln>
            <a:solidFill>
              <a:srgbClr val="000000"/>
            </a:solidFill>
            <a:miter lim="800000"/>
            <a:headEnd/>
            <a:tailEnd/>
          </a:ln>
        </p:spPr>
      </p:sp>
      <p:sp>
        <p:nvSpPr>
          <p:cNvPr id="4096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желательно под запись. Управляется кликом.</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TextEdit="1"/>
          </p:cNvSpPr>
          <p:nvPr>
            <p:ph type="sldImg"/>
          </p:nvPr>
        </p:nvSpPr>
        <p:spPr bwMode="auto">
          <a:noFill/>
          <a:ln>
            <a:solidFill>
              <a:srgbClr val="000000"/>
            </a:solidFill>
            <a:miter lim="800000"/>
            <a:headEnd/>
            <a:tailEnd/>
          </a:ln>
        </p:spPr>
      </p:sp>
      <p:sp>
        <p:nvSpPr>
          <p:cNvPr id="4198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желательно под запись. Управляется кликом.</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p:spPr>
      </p:sp>
      <p:sp>
        <p:nvSpPr>
          <p:cNvPr id="4301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для групповой работы, желательно под запись. Управляется кликом.</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под запись</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xfrm>
            <a:off x="1143000" y="693738"/>
            <a:ext cx="4572000" cy="3429000"/>
          </a:xfrm>
        </p:spPr>
      </p:sp>
      <p:sp>
        <p:nvSpPr>
          <p:cNvPr id="105475" name="Rectangle 3"/>
          <p:cNvSpPr>
            <a:spLocks noGrp="1" noChangeArrowheads="1"/>
          </p:cNvSpPr>
          <p:nvPr>
            <p:ph type="body" idx="1"/>
          </p:nvPr>
        </p:nvSpPr>
        <p:spPr>
          <a:xfrm>
            <a:off x="686360" y="4342534"/>
            <a:ext cx="5486681" cy="4033693"/>
          </a:xfrm>
          <a:noFill/>
          <a:ln/>
        </p:spPr>
        <p:txBody>
          <a:bodyPr wrap="none" anchor="ctr"/>
          <a:lstStyle/>
          <a:p>
            <a:pPr eaLnBrk="1" hangingPunct="1"/>
            <a:endParaRPr 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t>Слайд под запись</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TextEdit="1"/>
          </p:cNvSpPr>
          <p:nvPr>
            <p:ph type="sldImg"/>
          </p:nvPr>
        </p:nvSpPr>
        <p:spPr bwMode="auto">
          <a:noFill/>
          <a:ln>
            <a:solidFill>
              <a:srgbClr val="000000"/>
            </a:solidFill>
            <a:miter lim="800000"/>
            <a:headEnd/>
            <a:tailEnd/>
          </a:ln>
        </p:spPr>
      </p:sp>
      <p:sp>
        <p:nvSpPr>
          <p:cNvPr id="2867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Слайд под запись</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Слайд под запись</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Слайд под запись. </a:t>
            </a:r>
          </a:p>
          <a:p>
            <a:pPr eaLnBrk="1" hangingPunct="1"/>
            <a:r>
              <a:rPr lang="ru-RU" smtClean="0">
                <a:latin typeface="Arial" charset="0"/>
              </a:rPr>
              <a:t>Для перехода на следующий слайд нажать кнопку «Примеры». Это позволит корректно проинициализировать переменные на следующем слайде и осуществит правильный запуск макросов.</a:t>
            </a:r>
          </a:p>
          <a:p>
            <a:pPr eaLnBrk="1" hangingPunct="1"/>
            <a:r>
              <a:rPr lang="ru-RU" smtClean="0">
                <a:latin typeface="Arial" charset="0"/>
              </a:rPr>
              <a:t>(возможно, придется нажать дважды, </a:t>
            </a:r>
            <a:r>
              <a:rPr lang="ru-RU" smtClean="0">
                <a:latin typeface="Arial" charset="0"/>
                <a:sym typeface="Wingdings" pitchFamily="2" charset="2"/>
              </a:rPr>
              <a:t></a:t>
            </a:r>
            <a:r>
              <a:rPr lang="ru-RU" smtClean="0">
                <a:latin typeface="Arial" charset="0"/>
              </a:rPr>
              <a:t>)</a:t>
            </a:r>
          </a:p>
          <a:p>
            <a:pPr eaLnBrk="1" hangingPunct="1"/>
            <a:endParaRPr lang="ru-RU"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p:spPr>
      </p:sp>
      <p:sp>
        <p:nvSpPr>
          <p:cNvPr id="31747"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Если анимация на слайде выполняется неправильно, значит переход на него осуществлен стандартным способом, а не нажатием кнопки «Примеры» на предыдущем слайде. Для исправления нажать кнопку </a:t>
            </a:r>
            <a:r>
              <a:rPr lang="en-US" smtClean="0">
                <a:latin typeface="Arial" charset="0"/>
              </a:rPr>
              <a:t>Init</a:t>
            </a:r>
            <a:r>
              <a:rPr lang="ru-RU" smtClean="0">
                <a:latin typeface="Arial" charset="0"/>
              </a:rPr>
              <a:t>.</a:t>
            </a:r>
          </a:p>
          <a:p>
            <a:pPr eaLnBrk="1" hangingPunct="1"/>
            <a:r>
              <a:rPr lang="ru-RU" smtClean="0">
                <a:latin typeface="Arial" charset="0"/>
              </a:rPr>
              <a:t>Для правильного перехода на следующий слайд нажать кнопку «Далее» (возможно, придется нажать дважды, </a:t>
            </a:r>
            <a:r>
              <a:rPr lang="ru-RU" smtClean="0">
                <a:latin typeface="Arial" charset="0"/>
                <a:sym typeface="Wingdings" pitchFamily="2" charset="2"/>
              </a:rPr>
              <a:t></a:t>
            </a:r>
            <a:r>
              <a:rPr lang="ru-RU" smtClean="0">
                <a:latin typeface="Arial" charset="0"/>
              </a:rPr>
              <a: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p:spPr>
      </p:sp>
      <p:sp>
        <p:nvSpPr>
          <p:cNvPr id="32771"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Если анимация на слайде выполняется неправильно, значит переход на него осуществлен стандартным способом, а не нажатием кнопки «Примеры» на предыдущем слайде. Для исправления нажать кнопку </a:t>
            </a:r>
            <a:r>
              <a:rPr lang="en-US" smtClean="0">
                <a:latin typeface="Arial" charset="0"/>
              </a:rPr>
              <a:t>Init</a:t>
            </a:r>
            <a:r>
              <a:rPr lang="ru-RU" smtClean="0">
                <a:latin typeface="Arial" charset="0"/>
              </a:rPr>
              <a:t>.</a:t>
            </a:r>
          </a:p>
          <a:p>
            <a:pPr eaLnBrk="1" hangingPunct="1"/>
            <a:r>
              <a:rPr lang="ru-RU" smtClean="0">
                <a:latin typeface="Arial" charset="0"/>
              </a:rPr>
              <a:t>Для правильного перехода на следующий слайд нажать кнопку «Далее» (возможно, придется нажать дважды, </a:t>
            </a:r>
            <a:r>
              <a:rPr lang="ru-RU" smtClean="0">
                <a:latin typeface="Arial" charset="0"/>
                <a:sym typeface="Wingdings" pitchFamily="2" charset="2"/>
              </a:rPr>
              <a:t></a:t>
            </a:r>
            <a:r>
              <a:rPr lang="ru-RU" smtClean="0">
                <a:latin typeface="Arial" charset="0"/>
              </a:rPr>
              <a:t>)</a:t>
            </a:r>
          </a:p>
          <a:p>
            <a:pPr eaLnBrk="1" hangingPunct="1"/>
            <a:endParaRPr 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p:spPr>
      </p:sp>
      <p:sp>
        <p:nvSpPr>
          <p:cNvPr id="3379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Проблемный слайд. В офисе 2007 анимация останавливается. </a:t>
            </a:r>
          </a:p>
          <a:p>
            <a:pPr eaLnBrk="1" hangingPunct="1"/>
            <a:r>
              <a:rPr lang="ru-RU" smtClean="0">
                <a:latin typeface="Arial" charset="0"/>
              </a:rPr>
              <a:t>«Нормальное» положение слайда – когда в обеих цепях идет ток (красные шарики отображены в обеих цепях). Конечно, это неверно с точки зрения информатики, поэтому при переходе на этот слайд нужно быстро нажать кнопку автоматического переключателя, чтобы эта ошибка не бросалась в глаза.</a:t>
            </a:r>
          </a:p>
          <a:p>
            <a:pPr eaLnBrk="1" hangingPunct="1"/>
            <a:endParaRPr lang="ru-RU" smtClean="0">
              <a:latin typeface="Arial" charset="0"/>
            </a:endParaRPr>
          </a:p>
          <a:p>
            <a:pPr eaLnBrk="1" hangingPunct="1"/>
            <a:r>
              <a:rPr lang="ru-RU" smtClean="0">
                <a:latin typeface="Arial" charset="0"/>
              </a:rPr>
              <a:t>Вообще, это – не ошибка, это особенности программной реализации. Дело в том, что если на слайде есть какие-то скрытые элементы, видимость которых изменяется программным способом, то при демонстрации слайда анимация таких элементов не запускается (так уж устроен </a:t>
            </a:r>
            <a:r>
              <a:rPr lang="en-US" smtClean="0">
                <a:latin typeface="Arial" charset="0"/>
              </a:rPr>
              <a:t>MS-Power Point!</a:t>
            </a:r>
            <a:r>
              <a:rPr lang="ru-RU" smtClean="0">
                <a:latin typeface="Arial" charset="0"/>
              </a:rPr>
              <a:t>), а как ее запустить программно, я не знаю </a:t>
            </a:r>
            <a:r>
              <a:rPr lang="ru-RU" smtClean="0">
                <a:latin typeface="Arial" charset="0"/>
                <a:sym typeface="Wingdings" pitchFamily="2" charset="2"/>
              </a:rPr>
              <a:t>.</a:t>
            </a:r>
          </a:p>
          <a:p>
            <a:pPr eaLnBrk="1" hangingPunct="1"/>
            <a:r>
              <a:rPr lang="ru-RU" smtClean="0">
                <a:latin typeface="Arial" charset="0"/>
                <a:sym typeface="Wingdings" pitchFamily="2" charset="2"/>
              </a:rPr>
              <a:t>Поэтому приходится делать все анимированные элементы видимыми, чтобы запустить их анимацию, а уже потом, при показе слайдов, управлять видимостью этих элементов программно. </a:t>
            </a:r>
          </a:p>
          <a:p>
            <a:pPr eaLnBrk="1" hangingPunct="1"/>
            <a:endParaRPr lang="ru-RU" smtClean="0">
              <a:latin typeface="Arial" charset="0"/>
              <a:sym typeface="Wingdings" pitchFamily="2" charset="2"/>
            </a:endParaRPr>
          </a:p>
          <a:p>
            <a:pPr eaLnBrk="1" hangingPunct="1"/>
            <a:r>
              <a:rPr lang="ru-RU" smtClean="0">
                <a:latin typeface="Arial" charset="0"/>
                <a:sym typeface="Wingdings" pitchFamily="2" charset="2"/>
              </a:rPr>
              <a:t>А в 2007 офисе вообще, анимация останавливается…</a:t>
            </a:r>
          </a:p>
          <a:p>
            <a:pPr eaLnBrk="1" hangingPunct="1"/>
            <a:r>
              <a:rPr lang="ru-RU" smtClean="0">
                <a:latin typeface="Arial" charset="0"/>
              </a:rPr>
              <a: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p:spPr>
      </p:sp>
      <p:sp>
        <p:nvSpPr>
          <p:cNvPr id="3481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ru-RU" smtClean="0">
                <a:latin typeface="Arial" charset="0"/>
              </a:rPr>
              <a:t>Анимированные рисунки позаимствовал у </a:t>
            </a:r>
            <a:r>
              <a:rPr lang="ru-RU" smtClean="0">
                <a:solidFill>
                  <a:srgbClr val="9933FF"/>
                </a:solidFill>
                <a:latin typeface="Arial" charset="0"/>
              </a:rPr>
              <a:t>Лазаренко Натальи Васильевны (к сожалению, так и не нашел ее координат). На их авторство не претендую</a:t>
            </a:r>
            <a:endParaRPr lang="ru-RU"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ru-RU">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ru-RU">
              <a:cs typeface="+mn-cs"/>
            </a:endParaRPr>
          </a:p>
        </p:txBody>
      </p:sp>
      <p:sp>
        <p:nvSpPr>
          <p:cNvPr id="13314"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a:t>Образец заголовка</a:t>
            </a:r>
          </a:p>
        </p:txBody>
      </p:sp>
      <p:sp>
        <p:nvSpPr>
          <p:cNvPr id="1331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a:t>Образец подзаголовка</a:t>
            </a:r>
          </a:p>
        </p:txBody>
      </p:sp>
      <p:sp>
        <p:nvSpPr>
          <p:cNvPr id="6"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endParaRPr lang="ru-RU" altLang="en-US"/>
          </a:p>
        </p:txBody>
      </p:sp>
      <p:sp>
        <p:nvSpPr>
          <p:cNvPr id="7" name="Rectangle 5"/>
          <p:cNvSpPr>
            <a:spLocks noGrp="1" noChangeArrowheads="1"/>
          </p:cNvSpPr>
          <p:nvPr>
            <p:ph type="ftr" sz="quarter" idx="11"/>
          </p:nvPr>
        </p:nvSpPr>
        <p:spPr bwMode="auto">
          <a:xfrm>
            <a:off x="3124200" y="6243638"/>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endParaRPr lang="ru-RU" altLang="en-US"/>
          </a:p>
        </p:txBody>
      </p:sp>
      <p:sp>
        <p:nvSpPr>
          <p:cNvPr id="8" name="Rectangle 6"/>
          <p:cNvSpPr>
            <a:spLocks noGrp="1" noChangeArrowheads="1"/>
          </p:cNvSpPr>
          <p:nvPr>
            <p:ph type="sldNum" sz="quarter" idx="12"/>
          </p:nvPr>
        </p:nvSpPr>
        <p:spPr bwMode="auto">
          <a:xfrm>
            <a:off x="6553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F3FFB396-16B6-4488-9AC6-DA9038B0C86E}" type="slidenum">
              <a:rPr lang="ru-RU" altLang="en-US"/>
              <a:pPr>
                <a:defRPr/>
              </a:pPr>
              <a:t>‹#›</a:t>
            </a:fld>
            <a:endParaRPr lang="ru-RU"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3982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altLang="en-US" smtClean="0"/>
              <a:t>Образец заголовка</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en-US" smtClean="0"/>
              <a:t>Образец текста</a:t>
            </a:r>
          </a:p>
          <a:p>
            <a:pPr lvl="1"/>
            <a:r>
              <a:rPr lang="ru-RU" altLang="en-US" smtClean="0"/>
              <a:t>Второй уровень</a:t>
            </a:r>
          </a:p>
          <a:p>
            <a:pPr lvl="2"/>
            <a:r>
              <a:rPr lang="ru-RU" altLang="en-US" smtClean="0"/>
              <a:t>Третий уровень</a:t>
            </a:r>
          </a:p>
          <a:p>
            <a:pPr lvl="3"/>
            <a:r>
              <a:rPr lang="ru-RU" altLang="en-US" smtClean="0"/>
              <a:t>Четвертый уровень</a:t>
            </a:r>
          </a:p>
          <a:p>
            <a:pPr lvl="4"/>
            <a:r>
              <a:rPr lang="ru-RU" altLang="en-US" smtClean="0"/>
              <a:t>Пятый уровень</a:t>
            </a:r>
          </a:p>
        </p:txBody>
      </p:sp>
      <p:sp>
        <p:nvSpPr>
          <p:cNvPr id="1229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ru-RU">
              <a:cs typeface="+mn-cs"/>
            </a:endParaRPr>
          </a:p>
        </p:txBody>
      </p:sp>
      <p:sp>
        <p:nvSpPr>
          <p:cNvPr id="12296" name="Line 8"/>
          <p:cNvSpPr>
            <a:spLocks noChangeShapeType="1"/>
          </p:cNvSpPr>
          <p:nvPr userDrawn="1"/>
        </p:nvSpPr>
        <p:spPr bwMode="auto">
          <a:xfrm>
            <a:off x="468313" y="6669088"/>
            <a:ext cx="8229600" cy="0"/>
          </a:xfrm>
          <a:prstGeom prst="line">
            <a:avLst/>
          </a:prstGeom>
          <a:noFill/>
          <a:ln w="19050">
            <a:solidFill>
              <a:schemeClr val="accent1"/>
            </a:solidFill>
            <a:round/>
            <a:headEnd/>
            <a:tailEnd/>
          </a:ln>
          <a:effectLst/>
        </p:spPr>
        <p:txBody>
          <a:bodyPr/>
          <a:lstStyle/>
          <a:p>
            <a:pPr>
              <a:defRPr/>
            </a:pPr>
            <a:endParaRPr lang="ru-RU">
              <a:cs typeface="+mn-cs"/>
            </a:endParaRPr>
          </a:p>
        </p:txBody>
      </p:sp>
      <p:sp>
        <p:nvSpPr>
          <p:cNvPr id="12297" name="Line 9"/>
          <p:cNvSpPr>
            <a:spLocks noChangeShapeType="1"/>
          </p:cNvSpPr>
          <p:nvPr userDrawn="1"/>
        </p:nvSpPr>
        <p:spPr bwMode="auto">
          <a:xfrm>
            <a:off x="611188" y="1484313"/>
            <a:ext cx="8229600" cy="0"/>
          </a:xfrm>
          <a:prstGeom prst="line">
            <a:avLst/>
          </a:prstGeom>
          <a:noFill/>
          <a:ln w="19050">
            <a:solidFill>
              <a:schemeClr val="accent1"/>
            </a:solidFill>
            <a:round/>
            <a:headEnd/>
            <a:tailEnd/>
          </a:ln>
          <a:effectLst/>
        </p:spPr>
        <p:txBody>
          <a:bodyPr/>
          <a:lstStyle/>
          <a:p>
            <a:pPr>
              <a:defRPr/>
            </a:pPr>
            <a:endParaRPr lang="ru-RU">
              <a:cs typeface="+mn-cs"/>
            </a:endParaRPr>
          </a:p>
        </p:txBody>
      </p:sp>
    </p:spTree>
  </p:cSld>
  <p:clrMap bg1="lt1" tx1="dk1" bg2="lt2" tx2="dk2" accent1="accent1" accent2="accent2" accent3="accent3" accent4="accent4" accent5="accent5" accent6="accent6" hlink="hlink" folHlink="folHlink"/>
  <p:sldLayoutIdLst>
    <p:sldLayoutId id="2147483700"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wipe(left)">
                                      <p:cBhvr>
                                        <p:cTn id="7" dur="500"/>
                                        <p:tgtEl>
                                          <p:spTgt spid="12290"/>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4099">
                                            <p:txEl>
                                              <p:pRg st="0" end="0"/>
                                            </p:txEl>
                                          </p:spTgt>
                                        </p:tgtEl>
                                        <p:attrNameLst>
                                          <p:attrName>style.visibility</p:attrName>
                                        </p:attrNameLst>
                                      </p:cBhvr>
                                      <p:to>
                                        <p:strVal val="visible"/>
                                      </p:to>
                                    </p:set>
                                    <p:animEffect transition="in" filter="fade">
                                      <p:cBhvr>
                                        <p:cTn id="11" dur="1000"/>
                                        <p:tgtEl>
                                          <p:spTgt spid="4099">
                                            <p:txEl>
                                              <p:pRg st="0" end="0"/>
                                            </p:txEl>
                                          </p:spTgt>
                                        </p:tgtEl>
                                      </p:cBhvr>
                                    </p:animEffect>
                                    <p:anim calcmode="lin" valueType="num">
                                      <p:cBhvr>
                                        <p:cTn id="12"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4099">
                                            <p:txEl>
                                              <p:pRg st="1" end="1"/>
                                            </p:txEl>
                                          </p:spTgt>
                                        </p:tgtEl>
                                        <p:attrNameLst>
                                          <p:attrName>style.visibility</p:attrName>
                                        </p:attrNameLst>
                                      </p:cBhvr>
                                      <p:to>
                                        <p:strVal val="visible"/>
                                      </p:to>
                                    </p:set>
                                    <p:animEffect transition="in" filter="fade">
                                      <p:cBhvr>
                                        <p:cTn id="17" dur="1000"/>
                                        <p:tgtEl>
                                          <p:spTgt spid="4099">
                                            <p:txEl>
                                              <p:pRg st="1" end="1"/>
                                            </p:txEl>
                                          </p:spTgt>
                                        </p:tgtEl>
                                      </p:cBhvr>
                                    </p:animEffect>
                                    <p:anim calcmode="lin" valueType="num">
                                      <p:cBhvr>
                                        <p:cTn id="18"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7" presetClass="entr" presetSubtype="0" fill="hold" grpId="0" nodeType="afterEffect">
                                  <p:stCondLst>
                                    <p:cond delay="0"/>
                                  </p:stCondLst>
                                  <p:childTnLst>
                                    <p:set>
                                      <p:cBhvr>
                                        <p:cTn id="22" dur="1" fill="hold">
                                          <p:stCondLst>
                                            <p:cond delay="0"/>
                                          </p:stCondLst>
                                        </p:cTn>
                                        <p:tgtEl>
                                          <p:spTgt spid="4099">
                                            <p:txEl>
                                              <p:pRg st="2" end="2"/>
                                            </p:txEl>
                                          </p:spTgt>
                                        </p:tgtEl>
                                        <p:attrNameLst>
                                          <p:attrName>style.visibility</p:attrName>
                                        </p:attrNameLst>
                                      </p:cBhvr>
                                      <p:to>
                                        <p:strVal val="visible"/>
                                      </p:to>
                                    </p:set>
                                    <p:animEffect transition="in" filter="fade">
                                      <p:cBhvr>
                                        <p:cTn id="23" dur="1000"/>
                                        <p:tgtEl>
                                          <p:spTgt spid="4099">
                                            <p:txEl>
                                              <p:pRg st="2" end="2"/>
                                            </p:txEl>
                                          </p:spTgt>
                                        </p:tgtEl>
                                      </p:cBhvr>
                                    </p:animEffect>
                                    <p:anim calcmode="lin" valueType="num">
                                      <p:cBhvr>
                                        <p:cTn id="24"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7" presetClass="entr" presetSubtype="0" fill="hold" grpId="0" nodeType="afterEffect">
                                  <p:stCondLst>
                                    <p:cond delay="0"/>
                                  </p:stCondLst>
                                  <p:childTnLst>
                                    <p:set>
                                      <p:cBhvr>
                                        <p:cTn id="28" dur="1" fill="hold">
                                          <p:stCondLst>
                                            <p:cond delay="0"/>
                                          </p:stCondLst>
                                        </p:cTn>
                                        <p:tgtEl>
                                          <p:spTgt spid="4099">
                                            <p:txEl>
                                              <p:pRg st="3" end="3"/>
                                            </p:txEl>
                                          </p:spTgt>
                                        </p:tgtEl>
                                        <p:attrNameLst>
                                          <p:attrName>style.visibility</p:attrName>
                                        </p:attrNameLst>
                                      </p:cBhvr>
                                      <p:to>
                                        <p:strVal val="visible"/>
                                      </p:to>
                                    </p:set>
                                    <p:animEffect transition="in" filter="fade">
                                      <p:cBhvr>
                                        <p:cTn id="29" dur="1000"/>
                                        <p:tgtEl>
                                          <p:spTgt spid="4099">
                                            <p:txEl>
                                              <p:pRg st="3" end="3"/>
                                            </p:txEl>
                                          </p:spTgt>
                                        </p:tgtEl>
                                      </p:cBhvr>
                                    </p:animEffect>
                                    <p:anim calcmode="lin" valueType="num">
                                      <p:cBhvr>
                                        <p:cTn id="30"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7" presetClass="entr" presetSubtype="0" fill="hold" grpId="0" nodeType="afterEffect">
                                  <p:stCondLst>
                                    <p:cond delay="0"/>
                                  </p:stCondLst>
                                  <p:childTnLst>
                                    <p:set>
                                      <p:cBhvr>
                                        <p:cTn id="34" dur="1" fill="hold">
                                          <p:stCondLst>
                                            <p:cond delay="0"/>
                                          </p:stCondLst>
                                        </p:cTn>
                                        <p:tgtEl>
                                          <p:spTgt spid="4099">
                                            <p:txEl>
                                              <p:pRg st="4" end="4"/>
                                            </p:txEl>
                                          </p:spTgt>
                                        </p:tgtEl>
                                        <p:attrNameLst>
                                          <p:attrName>style.visibility</p:attrName>
                                        </p:attrNameLst>
                                      </p:cBhvr>
                                      <p:to>
                                        <p:strVal val="visible"/>
                                      </p:to>
                                    </p:set>
                                    <p:animEffect transition="in" filter="fade">
                                      <p:cBhvr>
                                        <p:cTn id="35" dur="1000"/>
                                        <p:tgtEl>
                                          <p:spTgt spid="4099">
                                            <p:txEl>
                                              <p:pRg st="4" end="4"/>
                                            </p:txEl>
                                          </p:spTgt>
                                        </p:tgtEl>
                                      </p:cBhvr>
                                    </p:animEffect>
                                    <p:anim calcmode="lin" valueType="num">
                                      <p:cBhvr>
                                        <p:cTn id="36"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4099" grpId="0" build="p">
        <p:tmplLst>
          <p:tmpl lvl="1">
            <p:tnLst>
              <p:par>
                <p:cTn presetID="47"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1000"/>
                        <p:tgtEl>
                          <p:spTgt spid="4099"/>
                        </p:tgtEl>
                      </p:cBhvr>
                    </p:animEffect>
                    <p:anim calcmode="lin" valueType="num">
                      <p:cBhvr>
                        <p:cTn dur="1000" fill="hold"/>
                        <p:tgtEl>
                          <p:spTgt spid="4099"/>
                        </p:tgtEl>
                        <p:attrNameLst>
                          <p:attrName>ppt_x</p:attrName>
                        </p:attrNameLst>
                      </p:cBhvr>
                      <p:tavLst>
                        <p:tav tm="0">
                          <p:val>
                            <p:strVal val="#ppt_x"/>
                          </p:val>
                        </p:tav>
                        <p:tav tm="100000">
                          <p:val>
                            <p:strVal val="#ppt_x"/>
                          </p:val>
                        </p:tav>
                      </p:tavLst>
                    </p:anim>
                    <p:anim calcmode="lin" valueType="num">
                      <p:cBhvr>
                        <p:cTn dur="1000" fill="hold"/>
                        <p:tgtEl>
                          <p:spTgt spid="4099"/>
                        </p:tgtEl>
                        <p:attrNameLst>
                          <p:attrName>ppt_y</p:attrName>
                        </p:attrNameLst>
                      </p:cBhvr>
                      <p:tavLst>
                        <p:tav tm="0">
                          <p:val>
                            <p:strVal val="#ppt_y-.1"/>
                          </p:val>
                        </p:tav>
                        <p:tav tm="100000">
                          <p:val>
                            <p:strVal val="#ppt_y"/>
                          </p:val>
                        </p:tav>
                      </p:tavLst>
                    </p:anim>
                  </p:childTnLst>
                </p:cTn>
              </p:par>
            </p:tnLst>
          </p:tmpl>
          <p:tmpl lvl="2">
            <p:tnLst>
              <p:par>
                <p:cTn presetID="47"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1000"/>
                        <p:tgtEl>
                          <p:spTgt spid="4099"/>
                        </p:tgtEl>
                      </p:cBhvr>
                    </p:animEffect>
                    <p:anim calcmode="lin" valueType="num">
                      <p:cBhvr>
                        <p:cTn dur="1000" fill="hold"/>
                        <p:tgtEl>
                          <p:spTgt spid="4099"/>
                        </p:tgtEl>
                        <p:attrNameLst>
                          <p:attrName>ppt_x</p:attrName>
                        </p:attrNameLst>
                      </p:cBhvr>
                      <p:tavLst>
                        <p:tav tm="0">
                          <p:val>
                            <p:strVal val="#ppt_x"/>
                          </p:val>
                        </p:tav>
                        <p:tav tm="100000">
                          <p:val>
                            <p:strVal val="#ppt_x"/>
                          </p:val>
                        </p:tav>
                      </p:tavLst>
                    </p:anim>
                    <p:anim calcmode="lin" valueType="num">
                      <p:cBhvr>
                        <p:cTn dur="1000" fill="hold"/>
                        <p:tgtEl>
                          <p:spTgt spid="4099"/>
                        </p:tgtEl>
                        <p:attrNameLst>
                          <p:attrName>ppt_y</p:attrName>
                        </p:attrNameLst>
                      </p:cBhvr>
                      <p:tavLst>
                        <p:tav tm="0">
                          <p:val>
                            <p:strVal val="#ppt_y-.1"/>
                          </p:val>
                        </p:tav>
                        <p:tav tm="100000">
                          <p:val>
                            <p:strVal val="#ppt_y"/>
                          </p:val>
                        </p:tav>
                      </p:tavLst>
                    </p:anim>
                  </p:childTnLst>
                </p:cTn>
              </p:par>
            </p:tnLst>
          </p:tmpl>
          <p:tmpl lvl="3">
            <p:tnLst>
              <p:par>
                <p:cTn presetID="47"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1000"/>
                        <p:tgtEl>
                          <p:spTgt spid="4099"/>
                        </p:tgtEl>
                      </p:cBhvr>
                    </p:animEffect>
                    <p:anim calcmode="lin" valueType="num">
                      <p:cBhvr>
                        <p:cTn dur="1000" fill="hold"/>
                        <p:tgtEl>
                          <p:spTgt spid="4099"/>
                        </p:tgtEl>
                        <p:attrNameLst>
                          <p:attrName>ppt_x</p:attrName>
                        </p:attrNameLst>
                      </p:cBhvr>
                      <p:tavLst>
                        <p:tav tm="0">
                          <p:val>
                            <p:strVal val="#ppt_x"/>
                          </p:val>
                        </p:tav>
                        <p:tav tm="100000">
                          <p:val>
                            <p:strVal val="#ppt_x"/>
                          </p:val>
                        </p:tav>
                      </p:tavLst>
                    </p:anim>
                    <p:anim calcmode="lin" valueType="num">
                      <p:cBhvr>
                        <p:cTn dur="1000" fill="hold"/>
                        <p:tgtEl>
                          <p:spTgt spid="4099"/>
                        </p:tgtEl>
                        <p:attrNameLst>
                          <p:attrName>ppt_y</p:attrName>
                        </p:attrNameLst>
                      </p:cBhvr>
                      <p:tavLst>
                        <p:tav tm="0">
                          <p:val>
                            <p:strVal val="#ppt_y-.1"/>
                          </p:val>
                        </p:tav>
                        <p:tav tm="100000">
                          <p:val>
                            <p:strVal val="#ppt_y"/>
                          </p:val>
                        </p:tav>
                      </p:tavLst>
                    </p:anim>
                  </p:childTnLst>
                </p:cTn>
              </p:par>
            </p:tnLst>
          </p:tmpl>
          <p:tmpl lvl="4">
            <p:tnLst>
              <p:par>
                <p:cTn presetID="47"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1000"/>
                        <p:tgtEl>
                          <p:spTgt spid="4099"/>
                        </p:tgtEl>
                      </p:cBhvr>
                    </p:animEffect>
                    <p:anim calcmode="lin" valueType="num">
                      <p:cBhvr>
                        <p:cTn dur="1000" fill="hold"/>
                        <p:tgtEl>
                          <p:spTgt spid="4099"/>
                        </p:tgtEl>
                        <p:attrNameLst>
                          <p:attrName>ppt_x</p:attrName>
                        </p:attrNameLst>
                      </p:cBhvr>
                      <p:tavLst>
                        <p:tav tm="0">
                          <p:val>
                            <p:strVal val="#ppt_x"/>
                          </p:val>
                        </p:tav>
                        <p:tav tm="100000">
                          <p:val>
                            <p:strVal val="#ppt_x"/>
                          </p:val>
                        </p:tav>
                      </p:tavLst>
                    </p:anim>
                    <p:anim calcmode="lin" valueType="num">
                      <p:cBhvr>
                        <p:cTn dur="1000" fill="hold"/>
                        <p:tgtEl>
                          <p:spTgt spid="4099"/>
                        </p:tgtEl>
                        <p:attrNameLst>
                          <p:attrName>ppt_y</p:attrName>
                        </p:attrNameLst>
                      </p:cBhvr>
                      <p:tavLst>
                        <p:tav tm="0">
                          <p:val>
                            <p:strVal val="#ppt_y-.1"/>
                          </p:val>
                        </p:tav>
                        <p:tav tm="100000">
                          <p:val>
                            <p:strVal val="#ppt_y"/>
                          </p:val>
                        </p:tav>
                      </p:tavLst>
                    </p:anim>
                  </p:childTnLst>
                </p:cTn>
              </p:par>
            </p:tnLst>
          </p:tmpl>
          <p:tmpl lvl="5">
            <p:tnLst>
              <p:par>
                <p:cTn presetID="47" presetClass="entr" presetSubtype="0"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fade">
                      <p:cBhvr>
                        <p:cTn dur="1000"/>
                        <p:tgtEl>
                          <p:spTgt spid="4099"/>
                        </p:tgtEl>
                      </p:cBhvr>
                    </p:animEffect>
                    <p:anim calcmode="lin" valueType="num">
                      <p:cBhvr>
                        <p:cTn dur="1000" fill="hold"/>
                        <p:tgtEl>
                          <p:spTgt spid="4099"/>
                        </p:tgtEl>
                        <p:attrNameLst>
                          <p:attrName>ppt_x</p:attrName>
                        </p:attrNameLst>
                      </p:cBhvr>
                      <p:tavLst>
                        <p:tav tm="0">
                          <p:val>
                            <p:strVal val="#ppt_x"/>
                          </p:val>
                        </p:tav>
                        <p:tav tm="100000">
                          <p:val>
                            <p:strVal val="#ppt_x"/>
                          </p:val>
                        </p:tav>
                      </p:tavLst>
                    </p:anim>
                    <p:anim calcmode="lin" valueType="num">
                      <p:cBhvr>
                        <p:cTn dur="1000" fill="hold"/>
                        <p:tgtEl>
                          <p:spTgt spid="4099"/>
                        </p:tgtEl>
                        <p:attrNameLst>
                          <p:attrName>ppt_y</p:attrName>
                        </p:attrNameLst>
                      </p:cBhvr>
                      <p:tavLst>
                        <p:tav tm="0">
                          <p:val>
                            <p:strVal val="#ppt_y-.1"/>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200" b="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2pPr>
      <a:lvl3pPr algn="l" rtl="0" eaLnBrk="0" fontAlgn="base" hangingPunct="0">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3pPr>
      <a:lvl4pPr algn="l" rtl="0" eaLnBrk="0" fontAlgn="base" hangingPunct="0">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4pPr>
      <a:lvl5pPr algn="l" rtl="0" eaLnBrk="0" fontAlgn="base" hangingPunct="0">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5pPr>
      <a:lvl6pPr marL="457200" algn="l" rtl="0" fontAlgn="base">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6pPr>
      <a:lvl7pPr marL="914400" algn="l" rtl="0" fontAlgn="base">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7pPr>
      <a:lvl8pPr marL="1371600" algn="l" rtl="0" fontAlgn="base">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8pPr>
      <a:lvl9pPr marL="1828800" algn="l" rtl="0" fontAlgn="base">
        <a:spcBef>
          <a:spcPct val="0"/>
        </a:spcBef>
        <a:spcAft>
          <a:spcPct val="0"/>
        </a:spcAft>
        <a:defRPr sz="4200" b="1">
          <a:solidFill>
            <a:schemeClr val="tx2"/>
          </a:solidFill>
          <a:effectLst>
            <a:outerShdw blurRad="38100" dist="38100" dir="2700000" algn="tl">
              <a:srgbClr val="C0C0C0"/>
            </a:outerShdw>
          </a:effectLst>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3.gi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pk-info.ucoz.ru/_pu/0/80530.jp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control" Target="../activeX/activeX2.xml"/><Relationship Id="rId7" Type="http://schemas.openxmlformats.org/officeDocument/2006/relationships/notesSlide" Target="../notesSlides/notesSlide6.xml"/><Relationship Id="rId2" Type="http://schemas.openxmlformats.org/officeDocument/2006/relationships/control" Target="../activeX/activeX1.xml"/><Relationship Id="rId1" Type="http://schemas.openxmlformats.org/officeDocument/2006/relationships/vmlDrawing" Target="../drawings/vmlDrawing1.vml"/><Relationship Id="rId6" Type="http://schemas.openxmlformats.org/officeDocument/2006/relationships/slideLayout" Target="../slideLayouts/slideLayout4.xml"/><Relationship Id="rId5" Type="http://schemas.openxmlformats.org/officeDocument/2006/relationships/control" Target="../activeX/activeX4.xml"/><Relationship Id="rId4" Type="http://schemas.openxmlformats.org/officeDocument/2006/relationships/control" Target="../activeX/activeX3.xml"/></Relationships>
</file>

<file path=ppt/slides/_rels/slide7.xml.rels><?xml version="1.0" encoding="UTF-8" standalone="yes"?>
<Relationships xmlns="http://schemas.openxmlformats.org/package/2006/relationships"><Relationship Id="rId3" Type="http://schemas.openxmlformats.org/officeDocument/2006/relationships/control" Target="../activeX/activeX6.xml"/><Relationship Id="rId7" Type="http://schemas.openxmlformats.org/officeDocument/2006/relationships/notesSlide" Target="../notesSlides/notesSlide7.xml"/><Relationship Id="rId2" Type="http://schemas.openxmlformats.org/officeDocument/2006/relationships/control" Target="../activeX/activeX5.xml"/><Relationship Id="rId1" Type="http://schemas.openxmlformats.org/officeDocument/2006/relationships/vmlDrawing" Target="../drawings/vmlDrawing2.vml"/><Relationship Id="rId6" Type="http://schemas.openxmlformats.org/officeDocument/2006/relationships/slideLayout" Target="../slideLayouts/slideLayout6.xml"/><Relationship Id="rId5" Type="http://schemas.openxmlformats.org/officeDocument/2006/relationships/control" Target="../activeX/activeX8.xml"/><Relationship Id="rId4" Type="http://schemas.openxmlformats.org/officeDocument/2006/relationships/control" Target="../activeX/activeX7.xml"/></Relationships>
</file>

<file path=ppt/slides/_rels/slide8.xml.rels><?xml version="1.0" encoding="UTF-8" standalone="yes"?>
<Relationships xmlns="http://schemas.openxmlformats.org/package/2006/relationships"><Relationship Id="rId3" Type="http://schemas.openxmlformats.org/officeDocument/2006/relationships/control" Target="../activeX/activeX10.xml"/><Relationship Id="rId2" Type="http://schemas.openxmlformats.org/officeDocument/2006/relationships/control" Target="../activeX/activeX9.xml"/><Relationship Id="rId1" Type="http://schemas.openxmlformats.org/officeDocument/2006/relationships/vmlDrawing" Target="../drawings/vmlDrawing3.vml"/><Relationship Id="rId6" Type="http://schemas.openxmlformats.org/officeDocument/2006/relationships/notesSlide" Target="../notesSlides/notesSlide8.xml"/><Relationship Id="rId5" Type="http://schemas.openxmlformats.org/officeDocument/2006/relationships/slideLayout" Target="../slideLayouts/slideLayout6.xml"/><Relationship Id="rId4" Type="http://schemas.openxmlformats.org/officeDocument/2006/relationships/control" Target="../activeX/activeX11.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gif"/><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685800" y="590550"/>
            <a:ext cx="7772400" cy="1470025"/>
          </a:xfrm>
        </p:spPr>
        <p:txBody>
          <a:bodyPr/>
          <a:lstStyle/>
          <a:p>
            <a:pPr>
              <a:defRPr/>
            </a:pPr>
            <a:r>
              <a:rPr lang="ru-RU" dirty="0" smtClean="0"/>
              <a:t>Логические основы компьютера</a:t>
            </a:r>
          </a:p>
        </p:txBody>
      </p:sp>
      <p:sp>
        <p:nvSpPr>
          <p:cNvPr id="7" name="Freeform 7"/>
          <p:cNvSpPr>
            <a:spLocks noChangeArrowheads="1"/>
          </p:cNvSpPr>
          <p:nvPr/>
        </p:nvSpPr>
        <p:spPr bwMode="auto">
          <a:xfrm>
            <a:off x="609600" y="620713"/>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ru-RU">
              <a:cs typeface="+mn-cs"/>
            </a:endParaRPr>
          </a:p>
        </p:txBody>
      </p:sp>
      <p:sp>
        <p:nvSpPr>
          <p:cNvPr id="8" name="Line 8"/>
          <p:cNvSpPr>
            <a:spLocks noChangeShapeType="1"/>
          </p:cNvSpPr>
          <p:nvPr/>
        </p:nvSpPr>
        <p:spPr bwMode="auto">
          <a:xfrm>
            <a:off x="1981200" y="1989138"/>
            <a:ext cx="6511925" cy="0"/>
          </a:xfrm>
          <a:prstGeom prst="line">
            <a:avLst/>
          </a:prstGeom>
          <a:noFill/>
          <a:ln w="19050">
            <a:solidFill>
              <a:schemeClr val="accent1"/>
            </a:solidFill>
            <a:round/>
            <a:headEnd/>
            <a:tailEnd/>
          </a:ln>
          <a:effectLst/>
        </p:spPr>
        <p:txBody>
          <a:bodyPr/>
          <a:lstStyle/>
          <a:p>
            <a:pPr>
              <a:defRPr/>
            </a:pPr>
            <a:endParaRPr lang="ru-RU">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ru-RU" smtClean="0"/>
              <a:t>Дизъюнктор</a:t>
            </a:r>
          </a:p>
        </p:txBody>
      </p:sp>
      <p:sp>
        <p:nvSpPr>
          <p:cNvPr id="11267" name="Rectangle 6"/>
          <p:cNvSpPr>
            <a:spLocks noGrp="1" noChangeArrowheads="1"/>
          </p:cNvSpPr>
          <p:nvPr>
            <p:ph type="body" idx="1"/>
          </p:nvPr>
        </p:nvSpPr>
        <p:spPr>
          <a:xfrm>
            <a:off x="457200" y="1600200"/>
            <a:ext cx="5194300" cy="4530725"/>
          </a:xfrm>
        </p:spPr>
        <p:txBody>
          <a:bodyPr/>
          <a:lstStyle/>
          <a:p>
            <a:r>
              <a:rPr lang="ru-RU" smtClean="0"/>
              <a:t>На входы дизъюнктора подаются сигналы </a:t>
            </a:r>
            <a:r>
              <a:rPr lang="ru-RU" b="1" smtClean="0">
                <a:solidFill>
                  <a:schemeClr val="hlink"/>
                </a:solidFill>
              </a:rPr>
              <a:t>0</a:t>
            </a:r>
            <a:r>
              <a:rPr lang="ru-RU" smtClean="0"/>
              <a:t> или </a:t>
            </a:r>
            <a:r>
              <a:rPr lang="ru-RU" b="1" smtClean="0">
                <a:solidFill>
                  <a:schemeClr val="hlink"/>
                </a:solidFill>
              </a:rPr>
              <a:t>1</a:t>
            </a:r>
          </a:p>
          <a:p>
            <a:endParaRPr lang="ru-RU" smtClean="0"/>
          </a:p>
          <a:p>
            <a:r>
              <a:rPr lang="ru-RU" smtClean="0"/>
              <a:t>На выходе дизъюнктора появляются сигналы </a:t>
            </a:r>
            <a:r>
              <a:rPr lang="ru-RU" b="1" smtClean="0">
                <a:solidFill>
                  <a:schemeClr val="hlink"/>
                </a:solidFill>
              </a:rPr>
              <a:t>0</a:t>
            </a:r>
            <a:r>
              <a:rPr lang="ru-RU" smtClean="0"/>
              <a:t> или </a:t>
            </a:r>
            <a:r>
              <a:rPr lang="ru-RU" b="1" smtClean="0">
                <a:solidFill>
                  <a:schemeClr val="hlink"/>
                </a:solidFill>
              </a:rPr>
              <a:t>1</a:t>
            </a:r>
            <a:r>
              <a:rPr lang="ru-RU" smtClean="0"/>
              <a:t> в соответствии с таблицей истинности</a:t>
            </a:r>
          </a:p>
        </p:txBody>
      </p:sp>
      <p:pic>
        <p:nvPicPr>
          <p:cNvPr id="29703" name="Picture 7" descr="Анимация"/>
          <p:cNvPicPr>
            <a:picLocks noChangeAspect="1" noChangeArrowheads="1" noCrop="1"/>
          </p:cNvPicPr>
          <p:nvPr/>
        </p:nvPicPr>
        <p:blipFill>
          <a:blip r:embed="rId3" cstate="print"/>
          <a:srcRect/>
          <a:stretch>
            <a:fillRect/>
          </a:stretch>
        </p:blipFill>
        <p:spPr bwMode="auto">
          <a:xfrm>
            <a:off x="5651500" y="2060575"/>
            <a:ext cx="3384550" cy="4518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fade">
                                      <p:cBhvr>
                                        <p:cTn id="7" dur="20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defRPr/>
            </a:pPr>
            <a:r>
              <a:rPr lang="ru-RU" smtClean="0"/>
              <a:t>Инве</a:t>
            </a:r>
            <a:r>
              <a:rPr lang="en-US" smtClean="0"/>
              <a:t>p</a:t>
            </a:r>
            <a:r>
              <a:rPr lang="ru-RU" smtClean="0"/>
              <a:t>тор</a:t>
            </a:r>
          </a:p>
        </p:txBody>
      </p:sp>
      <p:sp>
        <p:nvSpPr>
          <p:cNvPr id="12291" name="Rectangle 6"/>
          <p:cNvSpPr>
            <a:spLocks noGrp="1" noChangeArrowheads="1"/>
          </p:cNvSpPr>
          <p:nvPr>
            <p:ph type="body" idx="1"/>
          </p:nvPr>
        </p:nvSpPr>
        <p:spPr>
          <a:xfrm>
            <a:off x="457200" y="1600200"/>
            <a:ext cx="5194300" cy="4530725"/>
          </a:xfrm>
        </p:spPr>
        <p:txBody>
          <a:bodyPr/>
          <a:lstStyle/>
          <a:p>
            <a:r>
              <a:rPr lang="ru-RU" smtClean="0"/>
              <a:t>На входы инвертора подаются сигналы </a:t>
            </a:r>
            <a:r>
              <a:rPr lang="ru-RU" b="1" smtClean="0">
                <a:solidFill>
                  <a:schemeClr val="hlink"/>
                </a:solidFill>
              </a:rPr>
              <a:t>0</a:t>
            </a:r>
            <a:r>
              <a:rPr lang="ru-RU" smtClean="0"/>
              <a:t> или </a:t>
            </a:r>
            <a:r>
              <a:rPr lang="ru-RU" b="1" smtClean="0">
                <a:solidFill>
                  <a:schemeClr val="hlink"/>
                </a:solidFill>
              </a:rPr>
              <a:t>1</a:t>
            </a:r>
          </a:p>
          <a:p>
            <a:endParaRPr lang="ru-RU" smtClean="0"/>
          </a:p>
          <a:p>
            <a:r>
              <a:rPr lang="ru-RU" smtClean="0"/>
              <a:t>На выходе инвертора появляются сигналы </a:t>
            </a:r>
            <a:r>
              <a:rPr lang="ru-RU" b="1" smtClean="0">
                <a:solidFill>
                  <a:schemeClr val="hlink"/>
                </a:solidFill>
              </a:rPr>
              <a:t>1</a:t>
            </a:r>
            <a:r>
              <a:rPr lang="ru-RU" smtClean="0"/>
              <a:t> или </a:t>
            </a:r>
            <a:r>
              <a:rPr lang="ru-RU" b="1" smtClean="0">
                <a:solidFill>
                  <a:schemeClr val="hlink"/>
                </a:solidFill>
              </a:rPr>
              <a:t>0</a:t>
            </a:r>
            <a:r>
              <a:rPr lang="ru-RU" smtClean="0"/>
              <a:t> в соответствии с таблицей истинности</a:t>
            </a:r>
          </a:p>
        </p:txBody>
      </p:sp>
      <p:pic>
        <p:nvPicPr>
          <p:cNvPr id="30727" name="Picture 7" descr="не"/>
          <p:cNvPicPr>
            <a:picLocks noChangeAspect="1" noChangeArrowheads="1" noCrop="1"/>
          </p:cNvPicPr>
          <p:nvPr/>
        </p:nvPicPr>
        <p:blipFill>
          <a:blip r:embed="rId3" cstate="print"/>
          <a:srcRect/>
          <a:stretch>
            <a:fillRect/>
          </a:stretch>
        </p:blipFill>
        <p:spPr bwMode="auto">
          <a:xfrm>
            <a:off x="5724128" y="2060848"/>
            <a:ext cx="3163887" cy="2768600"/>
          </a:xfrm>
          <a:prstGeom prst="rect">
            <a:avLst/>
          </a:prstGeom>
          <a:noFill/>
          <a:ln w="9525">
            <a:noFill/>
            <a:miter lim="800000"/>
            <a:headEnd/>
            <a:tailEnd/>
          </a:ln>
        </p:spPr>
      </p:pic>
      <p:pic>
        <p:nvPicPr>
          <p:cNvPr id="30728" name="Picture 8" descr="не1"/>
          <p:cNvPicPr>
            <a:picLocks noChangeAspect="1" noChangeArrowheads="1" noCrop="1"/>
          </p:cNvPicPr>
          <p:nvPr/>
        </p:nvPicPr>
        <p:blipFill>
          <a:blip r:embed="rId4" cstate="print"/>
          <a:srcRect/>
          <a:stretch>
            <a:fillRect/>
          </a:stretch>
        </p:blipFill>
        <p:spPr bwMode="auto">
          <a:xfrm>
            <a:off x="5726113" y="3654425"/>
            <a:ext cx="3163887" cy="2771775"/>
          </a:xfrm>
          <a:prstGeom prst="rect">
            <a:avLst/>
          </a:prstGeom>
          <a:noFill/>
          <a:ln w="9525">
            <a:noFill/>
            <a:miter lim="800000"/>
            <a:headEnd/>
            <a:tailEnd/>
          </a:ln>
        </p:spPr>
      </p:pic>
      <p:sp>
        <p:nvSpPr>
          <p:cNvPr id="6" name="Овал 5"/>
          <p:cNvSpPr/>
          <p:nvPr/>
        </p:nvSpPr>
        <p:spPr>
          <a:xfrm>
            <a:off x="7596336" y="3212976"/>
            <a:ext cx="216024" cy="21602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
        <p:nvSpPr>
          <p:cNvPr id="7" name="Овал 6"/>
          <p:cNvSpPr/>
          <p:nvPr/>
        </p:nvSpPr>
        <p:spPr>
          <a:xfrm>
            <a:off x="7596336" y="4797152"/>
            <a:ext cx="216024" cy="21602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0727"/>
                                        </p:tgtEl>
                                        <p:attrNameLst>
                                          <p:attrName>style.visibility</p:attrName>
                                        </p:attrNameLst>
                                      </p:cBhvr>
                                      <p:to>
                                        <p:strVal val="visible"/>
                                      </p:to>
                                    </p:set>
                                    <p:animEffect transition="in" filter="fade">
                                      <p:cBhvr>
                                        <p:cTn id="7" dur="2000"/>
                                        <p:tgtEl>
                                          <p:spTgt spid="30727"/>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30728"/>
                                        </p:tgtEl>
                                        <p:attrNameLst>
                                          <p:attrName>style.visibility</p:attrName>
                                        </p:attrNameLst>
                                      </p:cBhvr>
                                      <p:to>
                                        <p:strVal val="visible"/>
                                      </p:to>
                                    </p:set>
                                    <p:animEffect transition="in" filter="fade">
                                      <p:cBhvr>
                                        <p:cTn id="11" dur="2000"/>
                                        <p:tgtEl>
                                          <p:spTgt spid="30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251520" y="1988840"/>
            <a:ext cx="2013992" cy="678210"/>
          </a:xfrm>
        </p:spPr>
        <p:txBody>
          <a:bodyPr/>
          <a:lstStyle/>
          <a:p>
            <a:pPr>
              <a:defRPr/>
            </a:pPr>
            <a:r>
              <a:rPr lang="ru-RU" sz="2400" dirty="0" err="1" smtClean="0"/>
              <a:t>Конъюнктор</a:t>
            </a:r>
            <a:endParaRPr lang="ru-RU" sz="2400" dirty="0" smtClean="0"/>
          </a:p>
        </p:txBody>
      </p:sp>
      <p:sp>
        <p:nvSpPr>
          <p:cNvPr id="7" name="Freeform 7"/>
          <p:cNvSpPr>
            <a:spLocks noChangeArrowheads="1"/>
          </p:cNvSpPr>
          <p:nvPr/>
        </p:nvSpPr>
        <p:spPr bwMode="auto">
          <a:xfrm>
            <a:off x="609600" y="620713"/>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ru-RU">
              <a:cs typeface="+mn-cs"/>
            </a:endParaRPr>
          </a:p>
        </p:txBody>
      </p:sp>
      <p:sp>
        <p:nvSpPr>
          <p:cNvPr id="8" name="Line 8"/>
          <p:cNvSpPr>
            <a:spLocks noChangeShapeType="1"/>
          </p:cNvSpPr>
          <p:nvPr/>
        </p:nvSpPr>
        <p:spPr bwMode="auto">
          <a:xfrm>
            <a:off x="1981200" y="1989138"/>
            <a:ext cx="6511925" cy="0"/>
          </a:xfrm>
          <a:prstGeom prst="line">
            <a:avLst/>
          </a:prstGeom>
          <a:noFill/>
          <a:ln w="19050">
            <a:solidFill>
              <a:schemeClr val="accent1"/>
            </a:solidFill>
            <a:round/>
            <a:headEnd/>
            <a:tailEnd/>
          </a:ln>
          <a:effectLst/>
        </p:spPr>
        <p:txBody>
          <a:bodyPr/>
          <a:lstStyle/>
          <a:p>
            <a:pPr>
              <a:defRPr/>
            </a:pPr>
            <a:endParaRPr lang="ru-RU">
              <a:cs typeface="+mn-cs"/>
            </a:endParaRPr>
          </a:p>
        </p:txBody>
      </p:sp>
      <p:sp>
        <p:nvSpPr>
          <p:cNvPr id="62474" name="Rectangle 10"/>
          <p:cNvSpPr>
            <a:spLocks noChangeArrowheads="1"/>
          </p:cNvSpPr>
          <p:nvPr/>
        </p:nvSpPr>
        <p:spPr bwMode="auto">
          <a:xfrm>
            <a:off x="0" y="0"/>
            <a:ext cx="9144000" cy="0"/>
          </a:xfrm>
          <a:prstGeom prst="rect">
            <a:avLst/>
          </a:prstGeom>
          <a:noFill/>
          <a:ln w="28575" cap="flat" cmpd="sng">
            <a:noFill/>
            <a:prstDash val="solid"/>
            <a:miter lim="800000"/>
            <a:headEnd type="none" w="med" len="med"/>
            <a:tailEnd type="none" w="med" len="lg"/>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62465" name="Group 1"/>
          <p:cNvGrpSpPr>
            <a:grpSpLocks noChangeAspect="1"/>
          </p:cNvGrpSpPr>
          <p:nvPr/>
        </p:nvGrpSpPr>
        <p:grpSpPr bwMode="auto">
          <a:xfrm>
            <a:off x="539552" y="2559760"/>
            <a:ext cx="3672408" cy="1180417"/>
            <a:chOff x="5390" y="5510"/>
            <a:chExt cx="3952" cy="1254"/>
          </a:xfrm>
        </p:grpSpPr>
        <p:sp>
          <p:nvSpPr>
            <p:cNvPr id="62473" name="AutoShape 9"/>
            <p:cNvSpPr>
              <a:spLocks noChangeAspect="1" noChangeArrowheads="1" noTextEdit="1"/>
            </p:cNvSpPr>
            <p:nvPr/>
          </p:nvSpPr>
          <p:spPr bwMode="auto">
            <a:xfrm>
              <a:off x="5390" y="5510"/>
              <a:ext cx="3952" cy="1254"/>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2472" name="Line 8"/>
            <p:cNvSpPr>
              <a:spLocks noChangeShapeType="1"/>
            </p:cNvSpPr>
            <p:nvPr/>
          </p:nvSpPr>
          <p:spPr bwMode="auto">
            <a:xfrm>
              <a:off x="5671" y="5928"/>
              <a:ext cx="9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71" name="Line 7"/>
            <p:cNvSpPr>
              <a:spLocks noChangeShapeType="1"/>
            </p:cNvSpPr>
            <p:nvPr/>
          </p:nvSpPr>
          <p:spPr bwMode="auto">
            <a:xfrm>
              <a:off x="5671" y="6485"/>
              <a:ext cx="9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70" name="Rectangle 6"/>
            <p:cNvSpPr>
              <a:spLocks noChangeArrowheads="1"/>
            </p:cNvSpPr>
            <p:nvPr/>
          </p:nvSpPr>
          <p:spPr bwMode="auto">
            <a:xfrm>
              <a:off x="6660" y="5788"/>
              <a:ext cx="848" cy="8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2469" name="Line 5"/>
            <p:cNvSpPr>
              <a:spLocks noChangeShapeType="1"/>
            </p:cNvSpPr>
            <p:nvPr/>
          </p:nvSpPr>
          <p:spPr bwMode="auto">
            <a:xfrm>
              <a:off x="7507" y="6206"/>
              <a:ext cx="1411"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68" name="Text Box 4"/>
            <p:cNvSpPr txBox="1">
              <a:spLocks noChangeArrowheads="1"/>
            </p:cNvSpPr>
            <p:nvPr/>
          </p:nvSpPr>
          <p:spPr bwMode="auto">
            <a:xfrm>
              <a:off x="6660" y="5788"/>
              <a:ext cx="847" cy="8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И</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2467" name="Text Box 3"/>
            <p:cNvSpPr txBox="1">
              <a:spLocks noChangeArrowheads="1"/>
            </p:cNvSpPr>
            <p:nvPr/>
          </p:nvSpPr>
          <p:spPr bwMode="auto">
            <a:xfrm>
              <a:off x="5467" y="5592"/>
              <a:ext cx="1129"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А(0,0,1,1)</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2466" name="Text Box 2"/>
            <p:cNvSpPr txBox="1">
              <a:spLocks noChangeArrowheads="1"/>
            </p:cNvSpPr>
            <p:nvPr/>
          </p:nvSpPr>
          <p:spPr bwMode="auto">
            <a:xfrm>
              <a:off x="7648" y="5789"/>
              <a:ext cx="1129"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(0,0,0,1)</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8" name="Rectangle 2"/>
          <p:cNvSpPr txBox="1">
            <a:spLocks noChangeArrowheads="1"/>
          </p:cNvSpPr>
          <p:nvPr/>
        </p:nvSpPr>
        <p:spPr bwMode="auto">
          <a:xfrm>
            <a:off x="539552" y="620688"/>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75000"/>
              </a:lnSpc>
              <a:spcBef>
                <a:spcPct val="0"/>
              </a:spcBef>
              <a:spcAft>
                <a:spcPct val="0"/>
              </a:spcAft>
              <a:buClrTx/>
              <a:buSzTx/>
              <a:buFontTx/>
              <a:buNone/>
              <a:tabLst/>
              <a:defRPr/>
            </a:pPr>
            <a:r>
              <a:rPr kumimoji="0" lang="ru-RU" sz="42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Базовые логические элементы</a:t>
            </a:r>
          </a:p>
        </p:txBody>
      </p:sp>
      <p:sp>
        <p:nvSpPr>
          <p:cNvPr id="19" name="Rectangle 2"/>
          <p:cNvSpPr txBox="1">
            <a:spLocks noChangeArrowheads="1"/>
          </p:cNvSpPr>
          <p:nvPr/>
        </p:nvSpPr>
        <p:spPr bwMode="auto">
          <a:xfrm>
            <a:off x="4932040" y="1988840"/>
            <a:ext cx="2013992" cy="6782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ru-RU" sz="2400" b="1" i="0" u="none" strike="noStrike" kern="0" cap="none" spc="0" normalizeH="0" baseline="0" noProof="0" dirty="0" err="1" smtClean="0">
                <a:ln>
                  <a:noFill/>
                </a:ln>
                <a:solidFill>
                  <a:schemeClr val="tx2"/>
                </a:solidFill>
                <a:effectLst>
                  <a:outerShdw blurRad="38100" dist="38100" dir="2700000" algn="tl">
                    <a:srgbClr val="C0C0C0"/>
                  </a:outerShdw>
                </a:effectLst>
                <a:uLnTx/>
                <a:uFillTx/>
                <a:latin typeface="+mj-lt"/>
                <a:ea typeface="+mj-ea"/>
                <a:cs typeface="+mj-cs"/>
              </a:rPr>
              <a:t>Дизъюнктор</a:t>
            </a:r>
            <a:endParaRPr kumimoji="0" lang="ru-RU" sz="24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endParaRPr>
          </a:p>
        </p:txBody>
      </p:sp>
      <p:sp>
        <p:nvSpPr>
          <p:cNvPr id="62487" name="Rectangle 23"/>
          <p:cNvSpPr>
            <a:spLocks noChangeArrowheads="1"/>
          </p:cNvSpPr>
          <p:nvPr/>
        </p:nvSpPr>
        <p:spPr bwMode="auto">
          <a:xfrm>
            <a:off x="0" y="0"/>
            <a:ext cx="9144000" cy="0"/>
          </a:xfrm>
          <a:prstGeom prst="rect">
            <a:avLst/>
          </a:prstGeom>
          <a:noFill/>
          <a:ln w="28575" cap="flat" cmpd="sng">
            <a:noFill/>
            <a:prstDash val="solid"/>
            <a:miter lim="800000"/>
            <a:headEnd type="none" w="med" len="med"/>
            <a:tailEnd type="none" w="med" len="lg"/>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62478" name="Group 14"/>
          <p:cNvGrpSpPr>
            <a:grpSpLocks noChangeAspect="1"/>
          </p:cNvGrpSpPr>
          <p:nvPr/>
        </p:nvGrpSpPr>
        <p:grpSpPr bwMode="auto">
          <a:xfrm>
            <a:off x="4716016" y="2564904"/>
            <a:ext cx="3200400" cy="1368152"/>
            <a:chOff x="5390" y="5510"/>
            <a:chExt cx="3952" cy="1254"/>
          </a:xfrm>
        </p:grpSpPr>
        <p:sp>
          <p:nvSpPr>
            <p:cNvPr id="62486" name="AutoShape 22"/>
            <p:cNvSpPr>
              <a:spLocks noChangeAspect="1" noChangeArrowheads="1" noTextEdit="1"/>
            </p:cNvSpPr>
            <p:nvPr/>
          </p:nvSpPr>
          <p:spPr bwMode="auto">
            <a:xfrm>
              <a:off x="5390" y="5510"/>
              <a:ext cx="3952" cy="1254"/>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2485" name="Line 21"/>
            <p:cNvSpPr>
              <a:spLocks noChangeShapeType="1"/>
            </p:cNvSpPr>
            <p:nvPr/>
          </p:nvSpPr>
          <p:spPr bwMode="auto">
            <a:xfrm>
              <a:off x="5671" y="5928"/>
              <a:ext cx="9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84" name="Line 20"/>
            <p:cNvSpPr>
              <a:spLocks noChangeShapeType="1"/>
            </p:cNvSpPr>
            <p:nvPr/>
          </p:nvSpPr>
          <p:spPr bwMode="auto">
            <a:xfrm>
              <a:off x="5671" y="6485"/>
              <a:ext cx="988"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83" name="Rectangle 19"/>
            <p:cNvSpPr>
              <a:spLocks noChangeArrowheads="1"/>
            </p:cNvSpPr>
            <p:nvPr/>
          </p:nvSpPr>
          <p:spPr bwMode="auto">
            <a:xfrm>
              <a:off x="6660" y="5788"/>
              <a:ext cx="848" cy="8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2482" name="Line 18"/>
            <p:cNvSpPr>
              <a:spLocks noChangeShapeType="1"/>
            </p:cNvSpPr>
            <p:nvPr/>
          </p:nvSpPr>
          <p:spPr bwMode="auto">
            <a:xfrm>
              <a:off x="7507" y="6206"/>
              <a:ext cx="1411"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481" name="Text Box 17"/>
            <p:cNvSpPr txBox="1">
              <a:spLocks noChangeArrowheads="1"/>
            </p:cNvSpPr>
            <p:nvPr/>
          </p:nvSpPr>
          <p:spPr bwMode="auto">
            <a:xfrm>
              <a:off x="6660" y="5788"/>
              <a:ext cx="847" cy="8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ИЛИ</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2480" name="Text Box 16"/>
            <p:cNvSpPr txBox="1">
              <a:spLocks noChangeArrowheads="1"/>
            </p:cNvSpPr>
            <p:nvPr/>
          </p:nvSpPr>
          <p:spPr bwMode="auto">
            <a:xfrm>
              <a:off x="5479" y="5573"/>
              <a:ext cx="1275"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А(0,0,1,1)</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62479" name="Text Box 15"/>
            <p:cNvSpPr txBox="1">
              <a:spLocks noChangeArrowheads="1"/>
            </p:cNvSpPr>
            <p:nvPr/>
          </p:nvSpPr>
          <p:spPr bwMode="auto">
            <a:xfrm>
              <a:off x="7648" y="5789"/>
              <a:ext cx="1477"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ru-RU"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(0,1,1,1)</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62500" name="Rectangle 36"/>
          <p:cNvSpPr>
            <a:spLocks noChangeArrowheads="1"/>
          </p:cNvSpPr>
          <p:nvPr/>
        </p:nvSpPr>
        <p:spPr bwMode="auto">
          <a:xfrm>
            <a:off x="0" y="0"/>
            <a:ext cx="9144000" cy="0"/>
          </a:xfrm>
          <a:prstGeom prst="rect">
            <a:avLst/>
          </a:prstGeom>
          <a:noFill/>
          <a:ln w="28575" cap="flat" cmpd="sng">
            <a:noFill/>
            <a:prstDash val="solid"/>
            <a:miter lim="800000"/>
            <a:headEnd type="none" w="med" len="med"/>
            <a:tailEnd type="none" w="med" len="lg"/>
          </a:ln>
          <a:effectLst/>
        </p:spPr>
        <p:txBody>
          <a:bodyPr vert="horz" wrap="none" lIns="91440" tIns="45720" rIns="91440" bIns="45720" numCol="1" anchor="ctr" anchorCtr="0" compatLnSpc="1">
            <a:prstTxWarp prst="textNoShape">
              <a:avLst/>
            </a:prstTxWarp>
            <a:spAutoFit/>
          </a:bodyPr>
          <a:lstStyle/>
          <a:p>
            <a:endParaRPr lang="ru-RU"/>
          </a:p>
        </p:txBody>
      </p:sp>
      <p:sp>
        <p:nvSpPr>
          <p:cNvPr id="62504" name="Text Box 40"/>
          <p:cNvSpPr txBox="1">
            <a:spLocks noChangeArrowheads="1"/>
          </p:cNvSpPr>
          <p:nvPr/>
        </p:nvSpPr>
        <p:spPr bwMode="auto">
          <a:xfrm>
            <a:off x="539552" y="3068960"/>
            <a:ext cx="1058416"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600" b="0" i="0" u="none" strike="noStrike" cap="none" normalizeH="0" baseline="0" dirty="0" smtClean="0">
                <a:ln>
                  <a:noFill/>
                </a:ln>
                <a:solidFill>
                  <a:schemeClr val="tx1"/>
                </a:solidFill>
                <a:effectLst/>
                <a:latin typeface="Calibri" pitchFamily="34" charset="0"/>
                <a:cs typeface="Arial" pitchFamily="34" charset="0"/>
              </a:rPr>
              <a:t>В(0,1,0,1)</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Text Box 40"/>
          <p:cNvSpPr txBox="1">
            <a:spLocks noChangeArrowheads="1"/>
          </p:cNvSpPr>
          <p:nvPr/>
        </p:nvSpPr>
        <p:spPr bwMode="auto">
          <a:xfrm>
            <a:off x="4644008" y="3212976"/>
            <a:ext cx="9144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cs typeface="Arial" pitchFamily="34" charset="0"/>
              </a:rPr>
              <a:t>В(0,1,0,1)</a:t>
            </a:r>
            <a:endParaRPr kumimoji="0" lang="ru-RU"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Rectangle 2"/>
          <p:cNvSpPr txBox="1">
            <a:spLocks noChangeArrowheads="1"/>
          </p:cNvSpPr>
          <p:nvPr/>
        </p:nvSpPr>
        <p:spPr bwMode="auto">
          <a:xfrm>
            <a:off x="3203848" y="4293096"/>
            <a:ext cx="2013992" cy="67821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ru-RU" sz="2400" b="1" i="0" u="none" strike="noStrike" kern="0" cap="none" spc="0" normalizeH="0" baseline="0" noProof="0" dirty="0" smtClean="0">
                <a:ln>
                  <a:noFill/>
                </a:ln>
                <a:solidFill>
                  <a:schemeClr val="tx2"/>
                </a:solidFill>
                <a:effectLst>
                  <a:outerShdw blurRad="38100" dist="38100" dir="2700000" algn="tl">
                    <a:srgbClr val="C0C0C0"/>
                  </a:outerShdw>
                </a:effectLst>
                <a:uLnTx/>
                <a:uFillTx/>
                <a:latin typeface="+mj-lt"/>
                <a:ea typeface="+mj-ea"/>
                <a:cs typeface="+mj-cs"/>
              </a:rPr>
              <a:t>Инвертор</a:t>
            </a:r>
          </a:p>
        </p:txBody>
      </p:sp>
      <p:sp>
        <p:nvSpPr>
          <p:cNvPr id="62513" name="Rectangle 49"/>
          <p:cNvSpPr>
            <a:spLocks noChangeArrowheads="1"/>
          </p:cNvSpPr>
          <p:nvPr/>
        </p:nvSpPr>
        <p:spPr bwMode="auto">
          <a:xfrm>
            <a:off x="0" y="0"/>
            <a:ext cx="9144000" cy="0"/>
          </a:xfrm>
          <a:prstGeom prst="rect">
            <a:avLst/>
          </a:prstGeom>
          <a:noFill/>
          <a:ln w="28575" cap="flat" cmpd="sng">
            <a:noFill/>
            <a:prstDash val="solid"/>
            <a:miter lim="800000"/>
            <a:headEnd type="none" w="med" len="med"/>
            <a:tailEnd type="none" w="med" len="lg"/>
          </a:ln>
          <a:effectLst/>
        </p:spPr>
        <p:txBody>
          <a:bodyPr vert="horz" wrap="none" lIns="91440" tIns="45720" rIns="91440" bIns="45720" numCol="1" anchor="ctr" anchorCtr="0" compatLnSpc="1">
            <a:prstTxWarp prst="textNoShape">
              <a:avLst/>
            </a:prstTxWarp>
            <a:spAutoFit/>
          </a:bodyPr>
          <a:lstStyle/>
          <a:p>
            <a:endParaRPr lang="ru-RU"/>
          </a:p>
        </p:txBody>
      </p:sp>
      <p:grpSp>
        <p:nvGrpSpPr>
          <p:cNvPr id="62505" name="Group 41"/>
          <p:cNvGrpSpPr>
            <a:grpSpLocks noChangeAspect="1"/>
          </p:cNvGrpSpPr>
          <p:nvPr/>
        </p:nvGrpSpPr>
        <p:grpSpPr bwMode="auto">
          <a:xfrm>
            <a:off x="2267744" y="5013176"/>
            <a:ext cx="3200400" cy="1028700"/>
            <a:chOff x="5390" y="5510"/>
            <a:chExt cx="3952" cy="1254"/>
          </a:xfrm>
        </p:grpSpPr>
        <p:sp>
          <p:nvSpPr>
            <p:cNvPr id="62512" name="AutoShape 48"/>
            <p:cNvSpPr>
              <a:spLocks noChangeAspect="1" noChangeArrowheads="1" noTextEdit="1"/>
            </p:cNvSpPr>
            <p:nvPr/>
          </p:nvSpPr>
          <p:spPr bwMode="auto">
            <a:xfrm>
              <a:off x="5390" y="5510"/>
              <a:ext cx="3952" cy="1254"/>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2511" name="Line 47"/>
            <p:cNvSpPr>
              <a:spLocks noChangeShapeType="1"/>
            </p:cNvSpPr>
            <p:nvPr/>
          </p:nvSpPr>
          <p:spPr bwMode="auto">
            <a:xfrm>
              <a:off x="5672" y="6207"/>
              <a:ext cx="988"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510" name="Rectangle 46"/>
            <p:cNvSpPr>
              <a:spLocks noChangeArrowheads="1"/>
            </p:cNvSpPr>
            <p:nvPr/>
          </p:nvSpPr>
          <p:spPr bwMode="auto">
            <a:xfrm>
              <a:off x="6660" y="5788"/>
              <a:ext cx="848" cy="837"/>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62509" name="Line 45"/>
            <p:cNvSpPr>
              <a:spLocks noChangeShapeType="1"/>
            </p:cNvSpPr>
            <p:nvPr/>
          </p:nvSpPr>
          <p:spPr bwMode="auto">
            <a:xfrm>
              <a:off x="7507" y="6206"/>
              <a:ext cx="1411"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62508" name="Text Box 44"/>
            <p:cNvSpPr txBox="1">
              <a:spLocks noChangeArrowheads="1"/>
            </p:cNvSpPr>
            <p:nvPr/>
          </p:nvSpPr>
          <p:spPr bwMode="auto">
            <a:xfrm>
              <a:off x="6660" y="5788"/>
              <a:ext cx="847" cy="8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НЕ</a:t>
              </a: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62507" name="Text Box 43"/>
            <p:cNvSpPr txBox="1">
              <a:spLocks noChangeArrowheads="1"/>
            </p:cNvSpPr>
            <p:nvPr/>
          </p:nvSpPr>
          <p:spPr bwMode="auto">
            <a:xfrm>
              <a:off x="7648" y="5928"/>
              <a:ext cx="1129"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a:t>
              </a: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62506" name="Text Box 42"/>
            <p:cNvSpPr txBox="1">
              <a:spLocks noChangeArrowheads="1"/>
            </p:cNvSpPr>
            <p:nvPr/>
          </p:nvSpPr>
          <p:spPr bwMode="auto">
            <a:xfrm>
              <a:off x="5479" y="5914"/>
              <a:ext cx="1129" cy="4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А(0,1)</a:t>
              </a:r>
              <a:endParaRPr kumimoji="0" lang="ru-RU"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52" name="Овал 51"/>
          <p:cNvSpPr/>
          <p:nvPr/>
        </p:nvSpPr>
        <p:spPr>
          <a:xfrm>
            <a:off x="3851920" y="5517232"/>
            <a:ext cx="216024" cy="216024"/>
          </a:xfrm>
          <a:prstGeom prst="ellipse">
            <a:avLst/>
          </a:prstGeom>
          <a:noFill/>
        </p:spPr>
        <p:style>
          <a:lnRef idx="2">
            <a:schemeClr val="accent4"/>
          </a:lnRef>
          <a:fillRef idx="1">
            <a:schemeClr val="lt1"/>
          </a:fillRef>
          <a:effectRef idx="0">
            <a:schemeClr val="accent4"/>
          </a:effectRef>
          <a:fontRef idx="minor">
            <a:schemeClr val="dk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313" y="413306"/>
            <a:ext cx="7643812" cy="738664"/>
          </a:xfrm>
          <a:prstGeom prst="rect">
            <a:avLst/>
          </a:prstGeom>
          <a:noFill/>
          <a:ln w="9525">
            <a:noFill/>
            <a:miter lim="800000"/>
            <a:headEnd/>
            <a:tailEnd/>
          </a:ln>
          <a:effectLst/>
        </p:spPr>
        <p:txBody>
          <a:bodyPr anchor="ctr">
            <a:spAutoFit/>
          </a:bodyPr>
          <a:lstStyle/>
          <a:p>
            <a:pPr indent="342900" algn="ctr">
              <a:defRPr/>
            </a:pPr>
            <a:r>
              <a:rPr lang="ru-RU" sz="4200" b="1" kern="0" dirty="0" err="1">
                <a:solidFill>
                  <a:schemeClr val="tx2"/>
                </a:solidFill>
                <a:effectLst>
                  <a:outerShdw blurRad="38100" dist="38100" dir="2700000" algn="tl">
                    <a:srgbClr val="C0C0C0"/>
                  </a:outerShdw>
                </a:effectLst>
                <a:latin typeface="+mj-lt"/>
                <a:ea typeface="+mj-ea"/>
                <a:cs typeface="+mj-cs"/>
              </a:rPr>
              <a:t>Конъюнктор</a:t>
            </a:r>
            <a:r>
              <a:rPr lang="ru-RU" sz="4200" b="1" kern="0" dirty="0">
                <a:solidFill>
                  <a:schemeClr val="tx2"/>
                </a:solidFill>
                <a:effectLst>
                  <a:outerShdw blurRad="38100" dist="38100" dir="2700000" algn="tl">
                    <a:srgbClr val="C0C0C0"/>
                  </a:outerShdw>
                </a:effectLst>
                <a:latin typeface="+mj-lt"/>
                <a:ea typeface="+mj-ea"/>
                <a:cs typeface="+mj-cs"/>
              </a:rPr>
              <a:t>:</a:t>
            </a:r>
          </a:p>
        </p:txBody>
      </p:sp>
      <p:grpSp>
        <p:nvGrpSpPr>
          <p:cNvPr id="2" name="Group 2"/>
          <p:cNvGrpSpPr>
            <a:grpSpLocks/>
          </p:cNvGrpSpPr>
          <p:nvPr/>
        </p:nvGrpSpPr>
        <p:grpSpPr bwMode="auto">
          <a:xfrm>
            <a:off x="1500188" y="1714500"/>
            <a:ext cx="5286375" cy="3911600"/>
            <a:chOff x="3501" y="7794"/>
            <a:chExt cx="2163" cy="1440"/>
          </a:xfrm>
        </p:grpSpPr>
        <p:sp>
          <p:nvSpPr>
            <p:cNvPr id="9220" name="Rectangle 3"/>
            <p:cNvSpPr>
              <a:spLocks noChangeArrowheads="1"/>
            </p:cNvSpPr>
            <p:nvPr/>
          </p:nvSpPr>
          <p:spPr bwMode="auto">
            <a:xfrm>
              <a:off x="4041" y="7974"/>
              <a:ext cx="900" cy="1260"/>
            </a:xfrm>
            <a:prstGeom prst="rect">
              <a:avLst/>
            </a:prstGeom>
            <a:solidFill>
              <a:srgbClr val="FFFFFF"/>
            </a:solidFill>
            <a:ln w="9525">
              <a:solidFill>
                <a:srgbClr val="000000"/>
              </a:solidFill>
              <a:miter lim="800000"/>
              <a:headEnd/>
              <a:tailEnd/>
            </a:ln>
          </p:spPr>
          <p:txBody>
            <a:bodyPr/>
            <a:lstStyle/>
            <a:p>
              <a:endParaRPr lang="ru-RU" sz="7200">
                <a:latin typeface="Trebuchet MS" pitchFamily="34" charset="0"/>
              </a:endParaRPr>
            </a:p>
          </p:txBody>
        </p:sp>
        <p:sp>
          <p:nvSpPr>
            <p:cNvPr id="9221" name="Line 4"/>
            <p:cNvSpPr>
              <a:spLocks noChangeShapeType="1"/>
            </p:cNvSpPr>
            <p:nvPr/>
          </p:nvSpPr>
          <p:spPr bwMode="auto">
            <a:xfrm>
              <a:off x="3501" y="8154"/>
              <a:ext cx="540" cy="0"/>
            </a:xfrm>
            <a:prstGeom prst="line">
              <a:avLst/>
            </a:prstGeom>
            <a:noFill/>
            <a:ln w="9525">
              <a:solidFill>
                <a:srgbClr val="000000"/>
              </a:solidFill>
              <a:round/>
              <a:headEnd/>
              <a:tailEnd/>
            </a:ln>
          </p:spPr>
          <p:txBody>
            <a:bodyPr/>
            <a:lstStyle/>
            <a:p>
              <a:endParaRPr lang="ru-RU"/>
            </a:p>
          </p:txBody>
        </p:sp>
        <p:sp>
          <p:nvSpPr>
            <p:cNvPr id="9222" name="Line 5"/>
            <p:cNvSpPr>
              <a:spLocks noChangeShapeType="1"/>
            </p:cNvSpPr>
            <p:nvPr/>
          </p:nvSpPr>
          <p:spPr bwMode="auto">
            <a:xfrm>
              <a:off x="3501" y="8874"/>
              <a:ext cx="540" cy="0"/>
            </a:xfrm>
            <a:prstGeom prst="line">
              <a:avLst/>
            </a:prstGeom>
            <a:noFill/>
            <a:ln w="9525">
              <a:solidFill>
                <a:srgbClr val="000000"/>
              </a:solidFill>
              <a:round/>
              <a:headEnd/>
              <a:tailEnd/>
            </a:ln>
          </p:spPr>
          <p:txBody>
            <a:bodyPr/>
            <a:lstStyle/>
            <a:p>
              <a:endParaRPr lang="ru-RU"/>
            </a:p>
          </p:txBody>
        </p:sp>
        <p:sp>
          <p:nvSpPr>
            <p:cNvPr id="9223" name="Line 6"/>
            <p:cNvSpPr>
              <a:spLocks noChangeShapeType="1"/>
            </p:cNvSpPr>
            <p:nvPr/>
          </p:nvSpPr>
          <p:spPr bwMode="auto">
            <a:xfrm>
              <a:off x="4941" y="8514"/>
              <a:ext cx="540" cy="0"/>
            </a:xfrm>
            <a:prstGeom prst="line">
              <a:avLst/>
            </a:prstGeom>
            <a:noFill/>
            <a:ln w="9525">
              <a:solidFill>
                <a:srgbClr val="000000"/>
              </a:solidFill>
              <a:round/>
              <a:headEnd/>
              <a:tailEnd/>
            </a:ln>
          </p:spPr>
          <p:txBody>
            <a:bodyPr/>
            <a:lstStyle/>
            <a:p>
              <a:endParaRPr lang="ru-RU"/>
            </a:p>
          </p:txBody>
        </p:sp>
        <p:sp>
          <p:nvSpPr>
            <p:cNvPr id="9224" name="Text Box 7"/>
            <p:cNvSpPr txBox="1">
              <a:spLocks noChangeArrowheads="1"/>
            </p:cNvSpPr>
            <p:nvPr/>
          </p:nvSpPr>
          <p:spPr bwMode="auto">
            <a:xfrm>
              <a:off x="4218" y="8154"/>
              <a:ext cx="543" cy="720"/>
            </a:xfrm>
            <a:prstGeom prst="rect">
              <a:avLst/>
            </a:prstGeom>
            <a:noFill/>
            <a:ln w="9525">
              <a:noFill/>
              <a:miter lim="800000"/>
              <a:headEnd/>
              <a:tailEnd/>
            </a:ln>
          </p:spPr>
          <p:txBody>
            <a:bodyPr/>
            <a:lstStyle/>
            <a:p>
              <a:pPr>
                <a:spcAft>
                  <a:spcPts val="1000"/>
                </a:spcAft>
              </a:pPr>
              <a:r>
                <a:rPr lang="en-US" sz="4800" dirty="0">
                  <a:latin typeface="Calibri" pitchFamily="34" charset="0"/>
                </a:rPr>
                <a:t>&amp;</a:t>
              </a:r>
              <a:endParaRPr lang="ru-RU" sz="7200" dirty="0"/>
            </a:p>
          </p:txBody>
        </p:sp>
        <p:sp>
          <p:nvSpPr>
            <p:cNvPr id="9225" name="Text Box 8"/>
            <p:cNvSpPr txBox="1">
              <a:spLocks noChangeArrowheads="1"/>
            </p:cNvSpPr>
            <p:nvPr/>
          </p:nvSpPr>
          <p:spPr bwMode="auto">
            <a:xfrm>
              <a:off x="3501" y="779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X</a:t>
              </a:r>
              <a:endParaRPr lang="ru-RU" sz="7200"/>
            </a:p>
          </p:txBody>
        </p:sp>
        <p:sp>
          <p:nvSpPr>
            <p:cNvPr id="9226" name="Text Box 9"/>
            <p:cNvSpPr txBox="1">
              <a:spLocks noChangeArrowheads="1"/>
            </p:cNvSpPr>
            <p:nvPr/>
          </p:nvSpPr>
          <p:spPr bwMode="auto">
            <a:xfrm>
              <a:off x="5121" y="8154"/>
              <a:ext cx="543" cy="720"/>
            </a:xfrm>
            <a:prstGeom prst="rect">
              <a:avLst/>
            </a:prstGeom>
            <a:noFill/>
            <a:ln w="9525">
              <a:noFill/>
              <a:miter lim="800000"/>
              <a:headEnd/>
              <a:tailEnd/>
            </a:ln>
          </p:spPr>
          <p:txBody>
            <a:bodyPr/>
            <a:lstStyle/>
            <a:p>
              <a:pPr>
                <a:spcAft>
                  <a:spcPts val="1000"/>
                </a:spcAft>
              </a:pPr>
              <a:r>
                <a:rPr lang="en-US" sz="4000" dirty="0" smtClean="0"/>
                <a:t>X</a:t>
              </a:r>
              <a:r>
                <a:rPr lang="en-US" sz="4000" dirty="0" smtClean="0">
                  <a:latin typeface="Calibri" pitchFamily="34" charset="0"/>
                </a:rPr>
                <a:t>&amp;Y</a:t>
              </a:r>
              <a:endParaRPr lang="ru-RU" sz="4000" dirty="0" smtClean="0"/>
            </a:p>
            <a:p>
              <a:pPr>
                <a:spcAft>
                  <a:spcPts val="1000"/>
                </a:spcAft>
              </a:pPr>
              <a:endParaRPr lang="ru-RU" sz="7200" dirty="0"/>
            </a:p>
          </p:txBody>
        </p:sp>
        <p:sp>
          <p:nvSpPr>
            <p:cNvPr id="9227" name="Text Box 10"/>
            <p:cNvSpPr txBox="1">
              <a:spLocks noChangeArrowheads="1"/>
            </p:cNvSpPr>
            <p:nvPr/>
          </p:nvSpPr>
          <p:spPr bwMode="auto">
            <a:xfrm>
              <a:off x="3501" y="851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Y</a:t>
              </a:r>
              <a:endParaRPr lang="ru-RU" sz="7200"/>
            </a:p>
          </p:txBody>
        </p:sp>
      </p:grpSp>
      <p:graphicFrame>
        <p:nvGraphicFramePr>
          <p:cNvPr id="12" name="Group 78"/>
          <p:cNvGraphicFramePr>
            <a:graphicFrameLocks noGrp="1"/>
          </p:cNvGraphicFramePr>
          <p:nvPr/>
        </p:nvGraphicFramePr>
        <p:xfrm>
          <a:off x="6876256" y="2636912"/>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sym typeface="Symbol" pitchFamily="18" charset="2"/>
                        </a:rPr>
                        <a:t>Х</a:t>
                      </a:r>
                      <a:r>
                        <a:rPr kumimoji="0" lang="en-US" sz="2600" b="1" i="0" u="none" strike="noStrike" cap="none" normalizeH="0" baseline="0" dirty="0" smtClean="0">
                          <a:ln>
                            <a:noFill/>
                          </a:ln>
                          <a:solidFill>
                            <a:schemeClr val="tx1"/>
                          </a:solidFill>
                          <a:effectLst/>
                          <a:latin typeface="Arial" charset="0"/>
                          <a:sym typeface="Symbol" pitchFamily="18" charset="2"/>
                        </a:rPr>
                        <a:t></a:t>
                      </a:r>
                      <a:r>
                        <a:rPr kumimoji="0" lang="ru-RU" sz="2600" b="1" i="0" u="none" strike="noStrike" cap="none" normalizeH="0" baseline="0" dirty="0" smtClean="0">
                          <a:ln>
                            <a:noFill/>
                          </a:ln>
                          <a:solidFill>
                            <a:schemeClr val="tx1"/>
                          </a:solidFill>
                          <a:effectLst/>
                          <a:latin typeface="Arial" charset="0"/>
                          <a:sym typeface="Symbol" pitchFamily="18" charset="2"/>
                        </a:rPr>
                        <a:t>У</a:t>
                      </a:r>
                      <a:endParaRPr kumimoji="0" lang="ru-RU"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57438" y="500063"/>
            <a:ext cx="3499676" cy="738664"/>
          </a:xfrm>
          <a:prstGeom prst="rect">
            <a:avLst/>
          </a:prstGeom>
        </p:spPr>
        <p:txBody>
          <a:bodyPr wrap="none">
            <a:spAutoFit/>
          </a:bodyPr>
          <a:lstStyle/>
          <a:p>
            <a:pPr fontAlgn="auto">
              <a:spcBef>
                <a:spcPts val="0"/>
              </a:spcBef>
              <a:spcAft>
                <a:spcPts val="0"/>
              </a:spcAft>
              <a:defRPr/>
            </a:pPr>
            <a:r>
              <a:rPr lang="ru-RU" sz="4200" b="1" kern="0" dirty="0" err="1">
                <a:solidFill>
                  <a:schemeClr val="tx2"/>
                </a:solidFill>
                <a:effectLst>
                  <a:outerShdw blurRad="38100" dist="38100" dir="2700000" algn="tl">
                    <a:srgbClr val="C0C0C0"/>
                  </a:outerShdw>
                </a:effectLst>
                <a:latin typeface="+mj-lt"/>
                <a:ea typeface="+mj-ea"/>
                <a:cs typeface="+mj-cs"/>
              </a:rPr>
              <a:t>Дизъюнктор</a:t>
            </a:r>
            <a:r>
              <a:rPr lang="ru-RU" sz="4200" b="1" kern="0" dirty="0">
                <a:solidFill>
                  <a:schemeClr val="tx2"/>
                </a:solidFill>
                <a:effectLst>
                  <a:outerShdw blurRad="38100" dist="38100" dir="2700000" algn="tl">
                    <a:srgbClr val="C0C0C0"/>
                  </a:outerShdw>
                </a:effectLst>
                <a:latin typeface="+mj-lt"/>
                <a:ea typeface="+mj-ea"/>
                <a:cs typeface="+mj-cs"/>
              </a:rPr>
              <a:t>:</a:t>
            </a:r>
          </a:p>
        </p:txBody>
      </p:sp>
      <p:grpSp>
        <p:nvGrpSpPr>
          <p:cNvPr id="3" name="Group 2"/>
          <p:cNvGrpSpPr>
            <a:grpSpLocks/>
          </p:cNvGrpSpPr>
          <p:nvPr/>
        </p:nvGrpSpPr>
        <p:grpSpPr bwMode="auto">
          <a:xfrm>
            <a:off x="1475656" y="1700808"/>
            <a:ext cx="5357812" cy="3857625"/>
            <a:chOff x="3501" y="7794"/>
            <a:chExt cx="2163" cy="1440"/>
          </a:xfrm>
        </p:grpSpPr>
        <p:sp>
          <p:nvSpPr>
            <p:cNvPr id="10244" name="Rectangle 3"/>
            <p:cNvSpPr>
              <a:spLocks noChangeArrowheads="1"/>
            </p:cNvSpPr>
            <p:nvPr/>
          </p:nvSpPr>
          <p:spPr bwMode="auto">
            <a:xfrm>
              <a:off x="4041" y="7974"/>
              <a:ext cx="900" cy="1260"/>
            </a:xfrm>
            <a:prstGeom prst="rect">
              <a:avLst/>
            </a:prstGeom>
            <a:solidFill>
              <a:srgbClr val="FFFFFF"/>
            </a:solidFill>
            <a:ln w="9525">
              <a:solidFill>
                <a:srgbClr val="000000"/>
              </a:solidFill>
              <a:miter lim="800000"/>
              <a:headEnd/>
              <a:tailEnd/>
            </a:ln>
          </p:spPr>
          <p:txBody>
            <a:bodyPr/>
            <a:lstStyle/>
            <a:p>
              <a:endParaRPr lang="ru-RU" sz="7200">
                <a:latin typeface="Trebuchet MS" pitchFamily="34" charset="0"/>
              </a:endParaRPr>
            </a:p>
          </p:txBody>
        </p:sp>
        <p:sp>
          <p:nvSpPr>
            <p:cNvPr id="10245" name="Line 4"/>
            <p:cNvSpPr>
              <a:spLocks noChangeShapeType="1"/>
            </p:cNvSpPr>
            <p:nvPr/>
          </p:nvSpPr>
          <p:spPr bwMode="auto">
            <a:xfrm>
              <a:off x="3501" y="8154"/>
              <a:ext cx="540" cy="0"/>
            </a:xfrm>
            <a:prstGeom prst="line">
              <a:avLst/>
            </a:prstGeom>
            <a:noFill/>
            <a:ln w="9525">
              <a:solidFill>
                <a:srgbClr val="000000"/>
              </a:solidFill>
              <a:round/>
              <a:headEnd/>
              <a:tailEnd/>
            </a:ln>
          </p:spPr>
          <p:txBody>
            <a:bodyPr/>
            <a:lstStyle/>
            <a:p>
              <a:endParaRPr lang="ru-RU"/>
            </a:p>
          </p:txBody>
        </p:sp>
        <p:sp>
          <p:nvSpPr>
            <p:cNvPr id="10246" name="Line 5"/>
            <p:cNvSpPr>
              <a:spLocks noChangeShapeType="1"/>
            </p:cNvSpPr>
            <p:nvPr/>
          </p:nvSpPr>
          <p:spPr bwMode="auto">
            <a:xfrm>
              <a:off x="3501" y="8874"/>
              <a:ext cx="540" cy="0"/>
            </a:xfrm>
            <a:prstGeom prst="line">
              <a:avLst/>
            </a:prstGeom>
            <a:noFill/>
            <a:ln w="9525">
              <a:solidFill>
                <a:srgbClr val="000000"/>
              </a:solidFill>
              <a:round/>
              <a:headEnd/>
              <a:tailEnd/>
            </a:ln>
          </p:spPr>
          <p:txBody>
            <a:bodyPr/>
            <a:lstStyle/>
            <a:p>
              <a:endParaRPr lang="ru-RU"/>
            </a:p>
          </p:txBody>
        </p:sp>
        <p:sp>
          <p:nvSpPr>
            <p:cNvPr id="10247" name="Line 6"/>
            <p:cNvSpPr>
              <a:spLocks noChangeShapeType="1"/>
            </p:cNvSpPr>
            <p:nvPr/>
          </p:nvSpPr>
          <p:spPr bwMode="auto">
            <a:xfrm>
              <a:off x="4941" y="8514"/>
              <a:ext cx="540" cy="0"/>
            </a:xfrm>
            <a:prstGeom prst="line">
              <a:avLst/>
            </a:prstGeom>
            <a:noFill/>
            <a:ln w="9525">
              <a:solidFill>
                <a:srgbClr val="000000"/>
              </a:solidFill>
              <a:round/>
              <a:headEnd/>
              <a:tailEnd/>
            </a:ln>
          </p:spPr>
          <p:txBody>
            <a:bodyPr/>
            <a:lstStyle/>
            <a:p>
              <a:endParaRPr lang="ru-RU"/>
            </a:p>
          </p:txBody>
        </p:sp>
        <p:sp>
          <p:nvSpPr>
            <p:cNvPr id="10248" name="Text Box 7"/>
            <p:cNvSpPr txBox="1">
              <a:spLocks noChangeArrowheads="1"/>
            </p:cNvSpPr>
            <p:nvPr/>
          </p:nvSpPr>
          <p:spPr bwMode="auto">
            <a:xfrm>
              <a:off x="4218" y="8154"/>
              <a:ext cx="543" cy="720"/>
            </a:xfrm>
            <a:prstGeom prst="rect">
              <a:avLst/>
            </a:prstGeom>
            <a:noFill/>
            <a:ln w="9525">
              <a:noFill/>
              <a:miter lim="800000"/>
              <a:headEnd/>
              <a:tailEnd/>
            </a:ln>
          </p:spPr>
          <p:txBody>
            <a:bodyPr/>
            <a:lstStyle/>
            <a:p>
              <a:pPr>
                <a:spcAft>
                  <a:spcPts val="1000"/>
                </a:spcAft>
              </a:pPr>
              <a:r>
                <a:rPr lang="ru-RU" sz="4800">
                  <a:latin typeface="Calibri" pitchFamily="34" charset="0"/>
                </a:rPr>
                <a:t>1</a:t>
              </a:r>
              <a:endParaRPr lang="ru-RU" sz="7200"/>
            </a:p>
          </p:txBody>
        </p:sp>
        <p:sp>
          <p:nvSpPr>
            <p:cNvPr id="10249" name="Text Box 8"/>
            <p:cNvSpPr txBox="1">
              <a:spLocks noChangeArrowheads="1"/>
            </p:cNvSpPr>
            <p:nvPr/>
          </p:nvSpPr>
          <p:spPr bwMode="auto">
            <a:xfrm>
              <a:off x="3501" y="7794"/>
              <a:ext cx="543" cy="720"/>
            </a:xfrm>
            <a:prstGeom prst="rect">
              <a:avLst/>
            </a:prstGeom>
            <a:noFill/>
            <a:ln w="9525">
              <a:noFill/>
              <a:miter lim="800000"/>
              <a:headEnd/>
              <a:tailEnd/>
            </a:ln>
          </p:spPr>
          <p:txBody>
            <a:bodyPr/>
            <a:lstStyle/>
            <a:p>
              <a:pPr>
                <a:spcAft>
                  <a:spcPts val="1000"/>
                </a:spcAft>
              </a:pPr>
              <a:r>
                <a:rPr lang="en-US" sz="4800" dirty="0">
                  <a:latin typeface="Calibri" pitchFamily="34" charset="0"/>
                </a:rPr>
                <a:t>X</a:t>
              </a:r>
              <a:endParaRPr lang="ru-RU" sz="7200" dirty="0"/>
            </a:p>
          </p:txBody>
        </p:sp>
        <p:sp>
          <p:nvSpPr>
            <p:cNvPr id="10250" name="Text Box 9"/>
            <p:cNvSpPr txBox="1">
              <a:spLocks noChangeArrowheads="1"/>
            </p:cNvSpPr>
            <p:nvPr/>
          </p:nvSpPr>
          <p:spPr bwMode="auto">
            <a:xfrm>
              <a:off x="5121" y="8154"/>
              <a:ext cx="543" cy="720"/>
            </a:xfrm>
            <a:prstGeom prst="rect">
              <a:avLst/>
            </a:prstGeom>
            <a:noFill/>
            <a:ln w="9525">
              <a:noFill/>
              <a:miter lim="800000"/>
              <a:headEnd/>
              <a:tailEnd/>
            </a:ln>
          </p:spPr>
          <p:txBody>
            <a:bodyPr/>
            <a:lstStyle/>
            <a:p>
              <a:pPr>
                <a:spcAft>
                  <a:spcPts val="1000"/>
                </a:spcAft>
              </a:pPr>
              <a:endParaRPr lang="ru-RU" sz="7200" dirty="0"/>
            </a:p>
          </p:txBody>
        </p:sp>
        <p:sp>
          <p:nvSpPr>
            <p:cNvPr id="10251" name="Text Box 10"/>
            <p:cNvSpPr txBox="1">
              <a:spLocks noChangeArrowheads="1"/>
            </p:cNvSpPr>
            <p:nvPr/>
          </p:nvSpPr>
          <p:spPr bwMode="auto">
            <a:xfrm>
              <a:off x="3501" y="851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Y</a:t>
              </a:r>
              <a:endParaRPr lang="ru-RU" sz="7200"/>
            </a:p>
          </p:txBody>
        </p:sp>
      </p:grpSp>
      <p:sp>
        <p:nvSpPr>
          <p:cNvPr id="12" name="Прямоугольник 11"/>
          <p:cNvSpPr/>
          <p:nvPr/>
        </p:nvSpPr>
        <p:spPr>
          <a:xfrm>
            <a:off x="5148064" y="2924944"/>
            <a:ext cx="1440160" cy="707886"/>
          </a:xfrm>
          <a:prstGeom prst="rect">
            <a:avLst/>
          </a:prstGeom>
        </p:spPr>
        <p:txBody>
          <a:bodyPr wrap="square">
            <a:spAutoFit/>
          </a:bodyPr>
          <a:lstStyle/>
          <a:p>
            <a:pPr>
              <a:spcAft>
                <a:spcPts val="1000"/>
              </a:spcAft>
            </a:pPr>
            <a:r>
              <a:rPr lang="en-US" sz="4000" dirty="0" smtClean="0">
                <a:latin typeface="Calibri" pitchFamily="34" charset="0"/>
              </a:rPr>
              <a:t>X</a:t>
            </a:r>
            <a:r>
              <a:rPr lang="ru-RU" sz="4000" dirty="0" smtClean="0">
                <a:latin typeface="Calibri" pitchFamily="34" charset="0"/>
              </a:rPr>
              <a:t>+</a:t>
            </a:r>
            <a:r>
              <a:rPr lang="en-US" sz="4000" dirty="0" smtClean="0">
                <a:latin typeface="Calibri" pitchFamily="34" charset="0"/>
              </a:rPr>
              <a:t>Y</a:t>
            </a:r>
            <a:endParaRPr lang="ru-RU" sz="4000" dirty="0"/>
          </a:p>
        </p:txBody>
      </p:sp>
      <p:graphicFrame>
        <p:nvGraphicFramePr>
          <p:cNvPr id="13" name="Group 64"/>
          <p:cNvGraphicFramePr>
            <a:graphicFrameLocks noGrp="1"/>
          </p:cNvGraphicFramePr>
          <p:nvPr/>
        </p:nvGraphicFramePr>
        <p:xfrm>
          <a:off x="6804248" y="2852936"/>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sym typeface="Symbol" pitchFamily="18" charset="2"/>
                        </a:rPr>
                        <a:t>Х</a:t>
                      </a:r>
                      <a:r>
                        <a:rPr kumimoji="0" lang="en-US" sz="2600" b="1" i="0" u="none" strike="noStrike" cap="none" normalizeH="0" baseline="0" dirty="0" smtClean="0">
                          <a:ln>
                            <a:noFill/>
                          </a:ln>
                          <a:solidFill>
                            <a:schemeClr val="tx1"/>
                          </a:solidFill>
                          <a:effectLst/>
                          <a:latin typeface="Arial" charset="0"/>
                          <a:sym typeface="Symbol" pitchFamily="18" charset="2"/>
                        </a:rPr>
                        <a:t></a:t>
                      </a:r>
                      <a:r>
                        <a:rPr kumimoji="0" lang="ru-RU" sz="2600" b="1" i="0" u="none" strike="noStrike" cap="none" normalizeH="0" baseline="0" dirty="0" smtClean="0">
                          <a:ln>
                            <a:noFill/>
                          </a:ln>
                          <a:solidFill>
                            <a:schemeClr val="tx1"/>
                          </a:solidFill>
                          <a:effectLst/>
                          <a:latin typeface="Arial" charset="0"/>
                          <a:sym typeface="Symbol" pitchFamily="18" charset="2"/>
                        </a:rPr>
                        <a:t>У</a:t>
                      </a:r>
                      <a:endParaRPr kumimoji="0" lang="ru-RU"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2428875" y="341869"/>
            <a:ext cx="3429000" cy="738664"/>
          </a:xfrm>
          <a:prstGeom prst="rect">
            <a:avLst/>
          </a:prstGeom>
          <a:noFill/>
          <a:ln w="9525">
            <a:noFill/>
            <a:miter lim="800000"/>
            <a:headEnd/>
            <a:tailEnd/>
          </a:ln>
          <a:effectLst/>
        </p:spPr>
        <p:txBody>
          <a:bodyPr anchor="ctr">
            <a:spAutoFit/>
          </a:bodyPr>
          <a:lstStyle/>
          <a:p>
            <a:pPr indent="342900">
              <a:defRPr/>
            </a:pPr>
            <a:r>
              <a:rPr lang="ru-RU" sz="4200" b="1" kern="0" dirty="0">
                <a:solidFill>
                  <a:schemeClr val="tx2"/>
                </a:solidFill>
                <a:effectLst>
                  <a:outerShdw blurRad="38100" dist="38100" dir="2700000" algn="tl">
                    <a:srgbClr val="C0C0C0"/>
                  </a:outerShdw>
                </a:effectLst>
                <a:latin typeface="+mj-lt"/>
                <a:ea typeface="+mj-ea"/>
                <a:cs typeface="+mj-cs"/>
              </a:rPr>
              <a:t>Инвертор:</a:t>
            </a:r>
          </a:p>
        </p:txBody>
      </p:sp>
      <p:grpSp>
        <p:nvGrpSpPr>
          <p:cNvPr id="2" name="Group 2"/>
          <p:cNvGrpSpPr>
            <a:grpSpLocks/>
          </p:cNvGrpSpPr>
          <p:nvPr/>
        </p:nvGrpSpPr>
        <p:grpSpPr bwMode="auto">
          <a:xfrm>
            <a:off x="1547664" y="1988840"/>
            <a:ext cx="6000750" cy="3500437"/>
            <a:chOff x="3681" y="12654"/>
            <a:chExt cx="2340" cy="1260"/>
          </a:xfrm>
        </p:grpSpPr>
        <p:sp>
          <p:nvSpPr>
            <p:cNvPr id="11269" name="Rectangle 3"/>
            <p:cNvSpPr>
              <a:spLocks noChangeArrowheads="1"/>
            </p:cNvSpPr>
            <p:nvPr/>
          </p:nvSpPr>
          <p:spPr bwMode="auto">
            <a:xfrm>
              <a:off x="4221" y="12654"/>
              <a:ext cx="900" cy="1260"/>
            </a:xfrm>
            <a:prstGeom prst="rect">
              <a:avLst/>
            </a:prstGeom>
            <a:noFill/>
            <a:ln w="9525">
              <a:solidFill>
                <a:srgbClr val="000000"/>
              </a:solidFill>
              <a:miter lim="800000"/>
              <a:headEnd/>
              <a:tailEnd/>
            </a:ln>
          </p:spPr>
          <p:txBody>
            <a:bodyPr/>
            <a:lstStyle/>
            <a:p>
              <a:endParaRPr lang="ru-RU" sz="7200">
                <a:latin typeface="Trebuchet MS" pitchFamily="34" charset="0"/>
              </a:endParaRPr>
            </a:p>
          </p:txBody>
        </p:sp>
        <p:sp>
          <p:nvSpPr>
            <p:cNvPr id="11270" name="Line 4"/>
            <p:cNvSpPr>
              <a:spLocks noChangeShapeType="1"/>
            </p:cNvSpPr>
            <p:nvPr/>
          </p:nvSpPr>
          <p:spPr bwMode="auto">
            <a:xfrm>
              <a:off x="3681" y="13194"/>
              <a:ext cx="540" cy="0"/>
            </a:xfrm>
            <a:prstGeom prst="line">
              <a:avLst/>
            </a:prstGeom>
            <a:noFill/>
            <a:ln w="9525">
              <a:solidFill>
                <a:srgbClr val="000000"/>
              </a:solidFill>
              <a:round/>
              <a:headEnd/>
              <a:tailEnd/>
            </a:ln>
          </p:spPr>
          <p:txBody>
            <a:bodyPr/>
            <a:lstStyle/>
            <a:p>
              <a:endParaRPr lang="ru-RU"/>
            </a:p>
          </p:txBody>
        </p:sp>
        <p:sp>
          <p:nvSpPr>
            <p:cNvPr id="11271" name="Line 5"/>
            <p:cNvSpPr>
              <a:spLocks noChangeShapeType="1"/>
            </p:cNvSpPr>
            <p:nvPr/>
          </p:nvSpPr>
          <p:spPr bwMode="auto">
            <a:xfrm>
              <a:off x="5121" y="13194"/>
              <a:ext cx="540" cy="0"/>
            </a:xfrm>
            <a:prstGeom prst="line">
              <a:avLst/>
            </a:prstGeom>
            <a:noFill/>
            <a:ln w="9525">
              <a:solidFill>
                <a:srgbClr val="000000"/>
              </a:solidFill>
              <a:round/>
              <a:headEnd/>
              <a:tailEnd/>
            </a:ln>
          </p:spPr>
          <p:txBody>
            <a:bodyPr/>
            <a:lstStyle/>
            <a:p>
              <a:endParaRPr lang="ru-RU"/>
            </a:p>
          </p:txBody>
        </p:sp>
        <p:sp>
          <p:nvSpPr>
            <p:cNvPr id="11272" name="Text Box 6"/>
            <p:cNvSpPr txBox="1">
              <a:spLocks noChangeArrowheads="1"/>
            </p:cNvSpPr>
            <p:nvPr/>
          </p:nvSpPr>
          <p:spPr bwMode="auto">
            <a:xfrm>
              <a:off x="4398" y="12834"/>
              <a:ext cx="543" cy="720"/>
            </a:xfrm>
            <a:prstGeom prst="rect">
              <a:avLst/>
            </a:prstGeom>
            <a:noFill/>
            <a:ln w="9525">
              <a:noFill/>
              <a:miter lim="800000"/>
              <a:headEnd/>
              <a:tailEnd/>
            </a:ln>
          </p:spPr>
          <p:txBody>
            <a:bodyPr/>
            <a:lstStyle/>
            <a:p>
              <a:pPr>
                <a:spcAft>
                  <a:spcPts val="1000"/>
                </a:spcAft>
              </a:pPr>
              <a:endParaRPr lang="ru-RU" sz="7200"/>
            </a:p>
          </p:txBody>
        </p:sp>
        <p:sp>
          <p:nvSpPr>
            <p:cNvPr id="11273" name="Text Box 7"/>
            <p:cNvSpPr txBox="1">
              <a:spLocks noChangeArrowheads="1"/>
            </p:cNvSpPr>
            <p:nvPr/>
          </p:nvSpPr>
          <p:spPr bwMode="auto">
            <a:xfrm>
              <a:off x="3681" y="1283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X</a:t>
              </a:r>
              <a:endParaRPr lang="ru-RU" sz="7200"/>
            </a:p>
          </p:txBody>
        </p:sp>
        <p:sp>
          <p:nvSpPr>
            <p:cNvPr id="11274" name="Text Box 8"/>
            <p:cNvSpPr txBox="1">
              <a:spLocks noChangeArrowheads="1"/>
            </p:cNvSpPr>
            <p:nvPr/>
          </p:nvSpPr>
          <p:spPr bwMode="auto">
            <a:xfrm>
              <a:off x="5301" y="12834"/>
              <a:ext cx="720" cy="720"/>
            </a:xfrm>
            <a:prstGeom prst="rect">
              <a:avLst/>
            </a:prstGeom>
            <a:noFill/>
            <a:ln w="9525">
              <a:noFill/>
              <a:miter lim="800000"/>
              <a:headEnd/>
              <a:tailEnd/>
            </a:ln>
          </p:spPr>
          <p:txBody>
            <a:bodyPr/>
            <a:lstStyle/>
            <a:p>
              <a:pPr>
                <a:spcAft>
                  <a:spcPts val="1000"/>
                </a:spcAft>
              </a:pPr>
              <a:r>
                <a:rPr lang="ru-RU" sz="4000" dirty="0" smtClean="0"/>
                <a:t>Х</a:t>
              </a:r>
              <a:endParaRPr lang="ru-RU" sz="4000" dirty="0"/>
            </a:p>
          </p:txBody>
        </p:sp>
      </p:grpSp>
      <p:sp>
        <p:nvSpPr>
          <p:cNvPr id="10" name="Овал 9"/>
          <p:cNvSpPr/>
          <p:nvPr/>
        </p:nvSpPr>
        <p:spPr>
          <a:xfrm>
            <a:off x="5076056" y="3284984"/>
            <a:ext cx="424632" cy="500633"/>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2" name="Прямая соединительная линия 11"/>
          <p:cNvCxnSpPr/>
          <p:nvPr/>
        </p:nvCxnSpPr>
        <p:spPr>
          <a:xfrm>
            <a:off x="5724128" y="2420888"/>
            <a:ext cx="36004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13" name="Group 82"/>
          <p:cNvGraphicFramePr>
            <a:graphicFrameLocks noGrp="1"/>
          </p:cNvGraphicFramePr>
          <p:nvPr/>
        </p:nvGraphicFramePr>
        <p:xfrm>
          <a:off x="7308304" y="3140968"/>
          <a:ext cx="1368425" cy="1463040"/>
        </p:xfrm>
        <a:graphic>
          <a:graphicData uri="http://schemas.openxmlformats.org/drawingml/2006/table">
            <a:tbl>
              <a:tblPr/>
              <a:tblGrid>
                <a:gridCol w="503237"/>
                <a:gridCol w="865188"/>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dirty="0" smtClean="0">
                          <a:ln>
                            <a:noFill/>
                          </a:ln>
                          <a:solidFill>
                            <a:schemeClr val="tx1"/>
                          </a:solidFill>
                          <a:effectLst/>
                          <a:latin typeface="Arial"/>
                          <a:cs typeface="Times New Roman" pitchFamily="18" charset="0"/>
                        </a:rPr>
                        <a:t>¬</a:t>
                      </a:r>
                      <a:r>
                        <a:rPr kumimoji="0" lang="ru-RU" sz="2600" b="1" i="0" u="none" strike="noStrike" cap="none" normalizeH="0" baseline="0" dirty="0" smtClean="0">
                          <a:ln>
                            <a:noFill/>
                          </a:ln>
                          <a:solidFill>
                            <a:schemeClr val="tx1"/>
                          </a:solidFill>
                          <a:effectLst/>
                          <a:latin typeface="Arial"/>
                          <a:cs typeface="Times New Roman" pitchFamily="18" charset="0"/>
                        </a:rPr>
                        <a:t>Х</a:t>
                      </a:r>
                      <a:endParaRPr kumimoji="0" lang="ru-RU"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Заголовок 1"/>
          <p:cNvSpPr>
            <a:spLocks noGrp="1"/>
          </p:cNvSpPr>
          <p:nvPr>
            <p:ph type="title"/>
          </p:nvPr>
        </p:nvSpPr>
        <p:spPr/>
        <p:txBody>
          <a:bodyPr/>
          <a:lstStyle/>
          <a:p>
            <a:pPr indent="342900" eaLnBrk="1" hangingPunct="1">
              <a:defRPr/>
            </a:pPr>
            <a:r>
              <a:rPr lang="ru-RU" dirty="0" smtClean="0"/>
              <a:t>Построение логических схем</a:t>
            </a:r>
            <a:br>
              <a:rPr lang="ru-RU" dirty="0" smtClean="0"/>
            </a:br>
            <a:endParaRPr lang="ru-RU" dirty="0" smtClean="0"/>
          </a:p>
        </p:txBody>
      </p:sp>
      <p:sp>
        <p:nvSpPr>
          <p:cNvPr id="41988" name="Прямоугольник 2"/>
          <p:cNvSpPr>
            <a:spLocks noChangeArrowheads="1"/>
          </p:cNvSpPr>
          <p:nvPr/>
        </p:nvSpPr>
        <p:spPr bwMode="auto">
          <a:xfrm>
            <a:off x="4479925" y="3244850"/>
            <a:ext cx="184150" cy="368300"/>
          </a:xfrm>
          <a:prstGeom prst="rect">
            <a:avLst/>
          </a:prstGeom>
          <a:noFill/>
          <a:ln w="9525">
            <a:noFill/>
            <a:miter lim="800000"/>
            <a:headEnd/>
            <a:tailEnd/>
          </a:ln>
        </p:spPr>
        <p:txBody>
          <a:bodyPr wrap="none">
            <a:spAutoFit/>
          </a:bodyPr>
          <a:lstStyle/>
          <a:p>
            <a:pPr algn="ctr">
              <a:spcBef>
                <a:spcPct val="50000"/>
              </a:spcBef>
            </a:pPr>
            <a:endParaRPr lang="ru-RU" b="1"/>
          </a:p>
        </p:txBody>
      </p:sp>
      <p:sp>
        <p:nvSpPr>
          <p:cNvPr id="41989" name="Прямоугольник 10"/>
          <p:cNvSpPr>
            <a:spLocks noChangeArrowheads="1"/>
          </p:cNvSpPr>
          <p:nvPr/>
        </p:nvSpPr>
        <p:spPr bwMode="auto">
          <a:xfrm>
            <a:off x="7170738" y="0"/>
            <a:ext cx="184150" cy="369888"/>
          </a:xfrm>
          <a:prstGeom prst="rect">
            <a:avLst/>
          </a:prstGeom>
          <a:noFill/>
          <a:ln w="9525">
            <a:noFill/>
            <a:miter lim="800000"/>
            <a:headEnd/>
            <a:tailEnd/>
          </a:ln>
        </p:spPr>
        <p:txBody>
          <a:bodyPr wrap="none">
            <a:spAutoFit/>
          </a:bodyPr>
          <a:lstStyle/>
          <a:p>
            <a:pPr algn="ctr">
              <a:spcBef>
                <a:spcPct val="50000"/>
              </a:spcBef>
            </a:pPr>
            <a:endParaRPr lang="ru-RU" b="1" i="1">
              <a:latin typeface="Times New Roman" pitchFamily="18" charset="0"/>
            </a:endParaRPr>
          </a:p>
        </p:txBody>
      </p:sp>
      <p:sp>
        <p:nvSpPr>
          <p:cNvPr id="8" name="Содержимое 7"/>
          <p:cNvSpPr txBox="1">
            <a:spLocks noGrp="1"/>
          </p:cNvSpPr>
          <p:nvPr>
            <p:ph idx="1"/>
          </p:nvPr>
        </p:nvSpPr>
        <p:spPr>
          <a:xfrm>
            <a:off x="457200" y="1600200"/>
            <a:ext cx="8229600" cy="4795352"/>
          </a:xfrm>
          <a:prstGeom prst="rect">
            <a:avLst/>
          </a:prstGeom>
          <a:noFill/>
        </p:spPr>
        <p:txBody>
          <a:bodyPr>
            <a:spAutoFit/>
          </a:bodyPr>
          <a:lstStyle/>
          <a:p>
            <a:pPr marL="342900" indent="-342900">
              <a:lnSpc>
                <a:spcPct val="150000"/>
              </a:lnSpc>
              <a:buFont typeface="Wingdings" pitchFamily="2" charset="2"/>
              <a:buChar char="§"/>
              <a:defRPr/>
            </a:pPr>
            <a:r>
              <a:rPr lang="ru-RU" sz="2800" dirty="0" smtClean="0"/>
              <a:t>Определить </a:t>
            </a:r>
            <a:r>
              <a:rPr lang="ru-RU" sz="2800" dirty="0"/>
              <a:t>число логических переменных.</a:t>
            </a:r>
          </a:p>
          <a:p>
            <a:pPr marL="342900" indent="-342900">
              <a:lnSpc>
                <a:spcPct val="150000"/>
              </a:lnSpc>
              <a:buFont typeface="Wingdings" pitchFamily="2" charset="2"/>
              <a:buChar char="§"/>
              <a:defRPr/>
            </a:pPr>
            <a:r>
              <a:rPr lang="ru-RU" sz="2800" dirty="0"/>
              <a:t>Определить количество базовых логических операций и их порядок.</a:t>
            </a:r>
          </a:p>
          <a:p>
            <a:pPr marL="342900" indent="-342900">
              <a:lnSpc>
                <a:spcPct val="150000"/>
              </a:lnSpc>
              <a:buFont typeface="Wingdings" pitchFamily="2" charset="2"/>
              <a:buChar char="§"/>
              <a:defRPr/>
            </a:pPr>
            <a:r>
              <a:rPr lang="ru-RU" sz="2800" dirty="0"/>
              <a:t>Изобразить для каждой логической операции соответствующий ей вентиль.</a:t>
            </a:r>
          </a:p>
          <a:p>
            <a:pPr marL="342900" indent="-342900">
              <a:lnSpc>
                <a:spcPct val="150000"/>
              </a:lnSpc>
              <a:buFont typeface="Wingdings" pitchFamily="2" charset="2"/>
              <a:buChar char="§"/>
              <a:defRPr/>
            </a:pPr>
            <a:r>
              <a:rPr lang="ru-RU" sz="2800" dirty="0"/>
              <a:t>Соединить вентили в порядке выполнения логических операций.</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Заголовок 1"/>
          <p:cNvSpPr>
            <a:spLocks noGrp="1"/>
          </p:cNvSpPr>
          <p:nvPr>
            <p:ph type="title"/>
          </p:nvPr>
        </p:nvSpPr>
        <p:spPr/>
        <p:txBody>
          <a:bodyPr/>
          <a:lstStyle/>
          <a:p>
            <a:pPr eaLnBrk="1" hangingPunct="1"/>
            <a:endParaRPr lang="ru-RU" smtClean="0"/>
          </a:p>
        </p:txBody>
      </p:sp>
      <p:pic>
        <p:nvPicPr>
          <p:cNvPr id="43011" name="Объект 3"/>
          <p:cNvPicPr>
            <a:picLocks noGrp="1" noChangeAspect="1"/>
          </p:cNvPicPr>
          <p:nvPr>
            <p:ph idx="1"/>
          </p:nvPr>
        </p:nvPicPr>
        <p:blipFill>
          <a:blip r:embed="rId2" cstate="print"/>
          <a:srcRect/>
          <a:stretch>
            <a:fillRect/>
          </a:stretch>
        </p:blipFill>
        <p:spPr>
          <a:xfrm>
            <a:off x="0" y="0"/>
            <a:ext cx="9144000" cy="6858000"/>
          </a:xfrm>
        </p:spPr>
      </p:pic>
      <p:sp>
        <p:nvSpPr>
          <p:cNvPr id="43012" name="Прямоугольник 2"/>
          <p:cNvSpPr>
            <a:spLocks noChangeArrowheads="1"/>
          </p:cNvSpPr>
          <p:nvPr/>
        </p:nvSpPr>
        <p:spPr bwMode="auto">
          <a:xfrm>
            <a:off x="4479925" y="3244850"/>
            <a:ext cx="184150" cy="368300"/>
          </a:xfrm>
          <a:prstGeom prst="rect">
            <a:avLst/>
          </a:prstGeom>
          <a:noFill/>
          <a:ln w="9525">
            <a:noFill/>
            <a:miter lim="800000"/>
            <a:headEnd/>
            <a:tailEnd/>
          </a:ln>
        </p:spPr>
        <p:txBody>
          <a:bodyPr wrap="none">
            <a:spAutoFit/>
          </a:bodyPr>
          <a:lstStyle/>
          <a:p>
            <a:pPr algn="ctr">
              <a:spcBef>
                <a:spcPct val="50000"/>
              </a:spcBef>
            </a:pPr>
            <a:endParaRPr lang="ru-RU" b="1"/>
          </a:p>
        </p:txBody>
      </p:sp>
      <p:sp>
        <p:nvSpPr>
          <p:cNvPr id="43013" name="Прямоугольник 10"/>
          <p:cNvSpPr>
            <a:spLocks noChangeArrowheads="1"/>
          </p:cNvSpPr>
          <p:nvPr/>
        </p:nvSpPr>
        <p:spPr bwMode="auto">
          <a:xfrm>
            <a:off x="7170738" y="0"/>
            <a:ext cx="184150" cy="369888"/>
          </a:xfrm>
          <a:prstGeom prst="rect">
            <a:avLst/>
          </a:prstGeom>
          <a:noFill/>
          <a:ln w="9525">
            <a:noFill/>
            <a:miter lim="800000"/>
            <a:headEnd/>
            <a:tailEnd/>
          </a:ln>
        </p:spPr>
        <p:txBody>
          <a:bodyPr wrap="none">
            <a:spAutoFit/>
          </a:bodyPr>
          <a:lstStyle/>
          <a:p>
            <a:pPr algn="ctr">
              <a:spcBef>
                <a:spcPct val="50000"/>
              </a:spcBef>
            </a:pPr>
            <a:endParaRPr lang="ru-RU" b="1" i="1">
              <a:latin typeface="Times New Roman" pitchFamily="18" charset="0"/>
            </a:endParaRPr>
          </a:p>
        </p:txBody>
      </p:sp>
      <p:sp>
        <p:nvSpPr>
          <p:cNvPr id="43014" name="TextBox 1"/>
          <p:cNvSpPr txBox="1">
            <a:spLocks noChangeArrowheads="1"/>
          </p:cNvSpPr>
          <p:nvPr/>
        </p:nvSpPr>
        <p:spPr bwMode="auto">
          <a:xfrm>
            <a:off x="2406650" y="558800"/>
            <a:ext cx="4948238" cy="368300"/>
          </a:xfrm>
          <a:prstGeom prst="rect">
            <a:avLst/>
          </a:prstGeom>
          <a:noFill/>
          <a:ln w="9525">
            <a:noFill/>
            <a:miter lim="800000"/>
            <a:headEnd/>
            <a:tailEnd/>
          </a:ln>
        </p:spPr>
        <p:txBody>
          <a:bodyPr>
            <a:spAutoFit/>
          </a:bodyPr>
          <a:lstStyle/>
          <a:p>
            <a:r>
              <a:rPr lang="ru-RU">
                <a:solidFill>
                  <a:srgbClr val="FF0000"/>
                </a:solidFill>
              </a:rPr>
              <a:t>Пример 1</a:t>
            </a:r>
          </a:p>
        </p:txBody>
      </p:sp>
      <p:sp>
        <p:nvSpPr>
          <p:cNvPr id="43015" name="TextBox 2"/>
          <p:cNvSpPr txBox="1">
            <a:spLocks noChangeArrowheads="1"/>
          </p:cNvSpPr>
          <p:nvPr/>
        </p:nvSpPr>
        <p:spPr bwMode="auto">
          <a:xfrm>
            <a:off x="2406650" y="1106488"/>
            <a:ext cx="5572125" cy="1293812"/>
          </a:xfrm>
          <a:prstGeom prst="rect">
            <a:avLst/>
          </a:prstGeom>
          <a:noFill/>
          <a:ln w="9525">
            <a:noFill/>
            <a:miter lim="800000"/>
            <a:headEnd/>
            <a:tailEnd/>
          </a:ln>
        </p:spPr>
        <p:txBody>
          <a:bodyPr>
            <a:spAutoFit/>
          </a:bodyPr>
          <a:lstStyle/>
          <a:p>
            <a:r>
              <a:rPr lang="ru-RU"/>
              <a:t>Пусть </a:t>
            </a:r>
            <a:r>
              <a:rPr lang="en-US"/>
              <a:t>X = </a:t>
            </a:r>
            <a:r>
              <a:rPr lang="ru-RU"/>
              <a:t>истина, </a:t>
            </a:r>
            <a:r>
              <a:rPr lang="en-US"/>
              <a:t>Y = </a:t>
            </a:r>
            <a:r>
              <a:rPr lang="ru-RU"/>
              <a:t>ложь. Составить логическую схему для следующего логического выражения: </a:t>
            </a:r>
          </a:p>
          <a:p>
            <a:pPr algn="ctr"/>
            <a:r>
              <a:rPr lang="en-US" sz="2400"/>
              <a:t>F = X+Y*X</a:t>
            </a:r>
            <a:endParaRPr lang="ru-RU" sz="2400"/>
          </a:p>
        </p:txBody>
      </p:sp>
      <p:sp>
        <p:nvSpPr>
          <p:cNvPr id="4" name="TextBox 3"/>
          <p:cNvSpPr txBox="1"/>
          <p:nvPr/>
        </p:nvSpPr>
        <p:spPr>
          <a:xfrm>
            <a:off x="2406650" y="2743200"/>
            <a:ext cx="6218238" cy="1754188"/>
          </a:xfrm>
          <a:prstGeom prst="rect">
            <a:avLst/>
          </a:prstGeom>
          <a:noFill/>
        </p:spPr>
        <p:txBody>
          <a:bodyPr>
            <a:spAutoFit/>
          </a:bodyPr>
          <a:lstStyle/>
          <a:p>
            <a:pPr marL="342900" indent="-342900">
              <a:buFontTx/>
              <a:buAutoNum type="arabicPeriod"/>
              <a:defRPr/>
            </a:pPr>
            <a:r>
              <a:rPr lang="ru-RU" dirty="0"/>
              <a:t>Две переменные: </a:t>
            </a:r>
            <a:r>
              <a:rPr lang="en-US" dirty="0"/>
              <a:t>X </a:t>
            </a:r>
            <a:r>
              <a:rPr lang="ru-RU" dirty="0"/>
              <a:t>и У.</a:t>
            </a:r>
            <a:endParaRPr lang="en-US" dirty="0"/>
          </a:p>
          <a:p>
            <a:pPr marL="342900" indent="-342900">
              <a:buFontTx/>
              <a:buAutoNum type="arabicPeriod"/>
              <a:defRPr/>
            </a:pPr>
            <a:endParaRPr lang="ru-RU" dirty="0"/>
          </a:p>
          <a:p>
            <a:pPr marL="342900" indent="-342900">
              <a:buFontTx/>
              <a:buAutoNum type="arabicPeriod"/>
              <a:defRPr/>
            </a:pPr>
            <a:r>
              <a:rPr lang="ru-RU" dirty="0"/>
              <a:t>Две логические операции:  </a:t>
            </a:r>
            <a:r>
              <a:rPr lang="en-US" dirty="0"/>
              <a:t>X+Y*X</a:t>
            </a:r>
            <a:r>
              <a:rPr lang="ru-RU" dirty="0"/>
              <a:t>.</a:t>
            </a:r>
          </a:p>
          <a:p>
            <a:pPr marL="342900" indent="-342900">
              <a:buFontTx/>
              <a:buAutoNum type="arabicPeriod"/>
              <a:defRPr/>
            </a:pPr>
            <a:r>
              <a:rPr lang="ru-RU" dirty="0"/>
              <a:t>Строим схему: </a:t>
            </a:r>
          </a:p>
          <a:p>
            <a:pPr>
              <a:defRPr/>
            </a:pPr>
            <a:endParaRPr lang="ru-RU" dirty="0"/>
          </a:p>
          <a:p>
            <a:pPr>
              <a:defRPr/>
            </a:pPr>
            <a:endParaRPr lang="ru-RU" dirty="0"/>
          </a:p>
        </p:txBody>
      </p:sp>
      <p:sp>
        <p:nvSpPr>
          <p:cNvPr id="43017" name="TextBox 4"/>
          <p:cNvSpPr txBox="1">
            <a:spLocks noChangeArrowheads="1"/>
          </p:cNvSpPr>
          <p:nvPr/>
        </p:nvSpPr>
        <p:spPr bwMode="auto">
          <a:xfrm>
            <a:off x="5688013" y="3022600"/>
            <a:ext cx="982662" cy="368300"/>
          </a:xfrm>
          <a:prstGeom prst="rect">
            <a:avLst/>
          </a:prstGeom>
          <a:noFill/>
          <a:ln w="9525">
            <a:noFill/>
            <a:miter lim="800000"/>
            <a:headEnd/>
            <a:tailEnd/>
          </a:ln>
        </p:spPr>
        <p:txBody>
          <a:bodyPr>
            <a:spAutoFit/>
          </a:bodyPr>
          <a:lstStyle/>
          <a:p>
            <a:r>
              <a:rPr lang="en-US"/>
              <a:t>  2   1</a:t>
            </a:r>
            <a:endParaRPr lang="ru-RU"/>
          </a:p>
        </p:txBody>
      </p:sp>
      <p:grpSp>
        <p:nvGrpSpPr>
          <p:cNvPr id="2" name="Группа 23"/>
          <p:cNvGrpSpPr>
            <a:grpSpLocks/>
          </p:cNvGrpSpPr>
          <p:nvPr/>
        </p:nvGrpSpPr>
        <p:grpSpPr bwMode="auto">
          <a:xfrm>
            <a:off x="3155950" y="5767388"/>
            <a:ext cx="2647950" cy="730250"/>
            <a:chOff x="2964581" y="4129238"/>
            <a:chExt cx="2646947" cy="731520"/>
          </a:xfrm>
        </p:grpSpPr>
        <p:sp>
          <p:nvSpPr>
            <p:cNvPr id="6" name="Прямоугольник 5"/>
            <p:cNvSpPr/>
            <p:nvPr/>
          </p:nvSpPr>
          <p:spPr>
            <a:xfrm>
              <a:off x="4572110" y="4129238"/>
              <a:ext cx="471308" cy="7315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Прямая со стрелкой 8"/>
            <p:cNvCxnSpPr/>
            <p:nvPr/>
          </p:nvCxnSpPr>
          <p:spPr>
            <a:xfrm>
              <a:off x="5043418" y="4477505"/>
              <a:ext cx="56811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3927829" y="4302576"/>
              <a:ext cx="644281"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3445412" y="4129238"/>
              <a:ext cx="482417" cy="44686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17" name="Прямая со стрелкой 16"/>
            <p:cNvCxnSpPr/>
            <p:nvPr/>
          </p:nvCxnSpPr>
          <p:spPr>
            <a:xfrm>
              <a:off x="2964581" y="4205571"/>
              <a:ext cx="480831"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a:off x="2964581" y="4477505"/>
              <a:ext cx="480831"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p:nvPr/>
          </p:nvCxnSpPr>
          <p:spPr>
            <a:xfrm>
              <a:off x="2964581" y="4774884"/>
              <a:ext cx="1607529" cy="954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2964581" y="4205571"/>
              <a:ext cx="0" cy="569313"/>
            </a:xfrm>
            <a:prstGeom prst="line">
              <a:avLst/>
            </a:prstGeom>
            <a:ln w="38100"/>
          </p:spPr>
          <p:style>
            <a:lnRef idx="1">
              <a:schemeClr val="accent1"/>
            </a:lnRef>
            <a:fillRef idx="0">
              <a:schemeClr val="accent1"/>
            </a:fillRef>
            <a:effectRef idx="0">
              <a:schemeClr val="accent1"/>
            </a:effectRef>
            <a:fontRef idx="minor">
              <a:schemeClr val="tx1"/>
            </a:fontRef>
          </p:style>
        </p:cxnSp>
      </p:grpSp>
      <p:grpSp>
        <p:nvGrpSpPr>
          <p:cNvPr id="3" name="Группа 51"/>
          <p:cNvGrpSpPr>
            <a:grpSpLocks/>
          </p:cNvGrpSpPr>
          <p:nvPr/>
        </p:nvGrpSpPr>
        <p:grpSpPr bwMode="auto">
          <a:xfrm>
            <a:off x="2803525" y="4392613"/>
            <a:ext cx="3403600" cy="865187"/>
            <a:chOff x="2506742" y="4477533"/>
            <a:chExt cx="3403170" cy="864489"/>
          </a:xfrm>
        </p:grpSpPr>
        <p:sp>
          <p:nvSpPr>
            <p:cNvPr id="35" name="Прямоугольник 34"/>
            <p:cNvSpPr/>
            <p:nvPr/>
          </p:nvSpPr>
          <p:spPr>
            <a:xfrm>
              <a:off x="4649596" y="4610775"/>
              <a:ext cx="471428" cy="7312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8" name="Прямоугольник 37"/>
            <p:cNvSpPr/>
            <p:nvPr/>
          </p:nvSpPr>
          <p:spPr>
            <a:xfrm>
              <a:off x="3522614" y="4610775"/>
              <a:ext cx="480952" cy="4457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5" name="Группа 50"/>
            <p:cNvGrpSpPr>
              <a:grpSpLocks/>
            </p:cNvGrpSpPr>
            <p:nvPr/>
          </p:nvGrpSpPr>
          <p:grpSpPr bwMode="auto">
            <a:xfrm>
              <a:off x="2506742" y="4477533"/>
              <a:ext cx="3403170" cy="797114"/>
              <a:chOff x="2506742" y="4477533"/>
              <a:chExt cx="3403170" cy="797114"/>
            </a:xfrm>
          </p:grpSpPr>
          <p:cxnSp>
            <p:nvCxnSpPr>
              <p:cNvPr id="41" name="Прямая со стрелкой 40"/>
              <p:cNvCxnSpPr/>
              <p:nvPr/>
            </p:nvCxnSpPr>
            <p:spPr>
              <a:xfrm>
                <a:off x="3036900" y="5265883"/>
                <a:ext cx="1606347" cy="951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nvGrpSpPr>
              <p:cNvPr id="7" name="Группа 49"/>
              <p:cNvGrpSpPr>
                <a:grpSpLocks/>
              </p:cNvGrpSpPr>
              <p:nvPr/>
            </p:nvGrpSpPr>
            <p:grpSpPr bwMode="auto">
              <a:xfrm>
                <a:off x="2506742" y="4477533"/>
                <a:ext cx="3403170" cy="777862"/>
                <a:chOff x="2506742" y="4477533"/>
                <a:chExt cx="3403170" cy="777862"/>
              </a:xfrm>
            </p:grpSpPr>
            <p:sp>
              <p:nvSpPr>
                <p:cNvPr id="43030" name="TextBox 6"/>
                <p:cNvSpPr txBox="1">
                  <a:spLocks noChangeArrowheads="1"/>
                </p:cNvSpPr>
                <p:nvPr/>
              </p:nvSpPr>
              <p:spPr bwMode="auto">
                <a:xfrm>
                  <a:off x="4649003" y="4642948"/>
                  <a:ext cx="312822" cy="369332"/>
                </a:xfrm>
                <a:prstGeom prst="rect">
                  <a:avLst/>
                </a:prstGeom>
                <a:noFill/>
                <a:ln w="9525">
                  <a:noFill/>
                  <a:miter lim="800000"/>
                  <a:headEnd/>
                  <a:tailEnd/>
                </a:ln>
              </p:spPr>
              <p:txBody>
                <a:bodyPr>
                  <a:spAutoFit/>
                </a:bodyPr>
                <a:lstStyle/>
                <a:p>
                  <a:r>
                    <a:rPr lang="ru-RU"/>
                    <a:t>1</a:t>
                  </a:r>
                </a:p>
              </p:txBody>
            </p:sp>
            <p:sp>
              <p:nvSpPr>
                <p:cNvPr id="43031" name="TextBox 12"/>
                <p:cNvSpPr txBox="1">
                  <a:spLocks noChangeArrowheads="1"/>
                </p:cNvSpPr>
                <p:nvPr/>
              </p:nvSpPr>
              <p:spPr bwMode="auto">
                <a:xfrm>
                  <a:off x="3522847" y="4575572"/>
                  <a:ext cx="481263" cy="369332"/>
                </a:xfrm>
                <a:prstGeom prst="rect">
                  <a:avLst/>
                </a:prstGeom>
                <a:noFill/>
                <a:ln w="9525">
                  <a:noFill/>
                  <a:miter lim="800000"/>
                  <a:headEnd/>
                  <a:tailEnd/>
                </a:ln>
              </p:spPr>
              <p:txBody>
                <a:bodyPr>
                  <a:spAutoFit/>
                </a:bodyPr>
                <a:lstStyle/>
                <a:p>
                  <a:r>
                    <a:rPr lang="ru-RU">
                      <a:cs typeface="Vrinda" pitchFamily="34" charset="0"/>
                    </a:rPr>
                    <a:t>&amp;</a:t>
                  </a:r>
                  <a:endParaRPr lang="ru-RU"/>
                </a:p>
              </p:txBody>
            </p:sp>
            <p:sp>
              <p:nvSpPr>
                <p:cNvPr id="43032" name="TextBox 26"/>
                <p:cNvSpPr txBox="1">
                  <a:spLocks noChangeArrowheads="1"/>
                </p:cNvSpPr>
                <p:nvPr/>
              </p:nvSpPr>
              <p:spPr bwMode="auto">
                <a:xfrm>
                  <a:off x="2506742" y="4477533"/>
                  <a:ext cx="394637" cy="369332"/>
                </a:xfrm>
                <a:prstGeom prst="rect">
                  <a:avLst/>
                </a:prstGeom>
                <a:noFill/>
                <a:ln w="9525">
                  <a:noFill/>
                  <a:miter lim="800000"/>
                  <a:headEnd/>
                  <a:tailEnd/>
                </a:ln>
              </p:spPr>
              <p:txBody>
                <a:bodyPr>
                  <a:spAutoFit/>
                </a:bodyPr>
                <a:lstStyle/>
                <a:p>
                  <a:r>
                    <a:rPr lang="en-US"/>
                    <a:t>X</a:t>
                  </a:r>
                  <a:endParaRPr lang="ru-RU"/>
                </a:p>
              </p:txBody>
            </p:sp>
            <p:sp>
              <p:nvSpPr>
                <p:cNvPr id="43033" name="TextBox 31"/>
                <p:cNvSpPr txBox="1">
                  <a:spLocks noChangeArrowheads="1"/>
                </p:cNvSpPr>
                <p:nvPr/>
              </p:nvSpPr>
              <p:spPr bwMode="auto">
                <a:xfrm>
                  <a:off x="2506742" y="4783757"/>
                  <a:ext cx="394637" cy="369332"/>
                </a:xfrm>
                <a:prstGeom prst="rect">
                  <a:avLst/>
                </a:prstGeom>
                <a:noFill/>
                <a:ln w="9525">
                  <a:noFill/>
                  <a:miter lim="800000"/>
                  <a:headEnd/>
                  <a:tailEnd/>
                </a:ln>
              </p:spPr>
              <p:txBody>
                <a:bodyPr>
                  <a:spAutoFit/>
                </a:bodyPr>
                <a:lstStyle/>
                <a:p>
                  <a:r>
                    <a:rPr lang="en-US"/>
                    <a:t>Y</a:t>
                  </a:r>
                  <a:endParaRPr lang="ru-RU"/>
                </a:p>
              </p:txBody>
            </p:sp>
            <p:sp>
              <p:nvSpPr>
                <p:cNvPr id="43034" name="TextBox 27"/>
                <p:cNvSpPr txBox="1">
                  <a:spLocks noChangeArrowheads="1"/>
                </p:cNvSpPr>
                <p:nvPr/>
              </p:nvSpPr>
              <p:spPr bwMode="auto">
                <a:xfrm>
                  <a:off x="5274644" y="4565948"/>
                  <a:ext cx="635268" cy="369332"/>
                </a:xfrm>
                <a:prstGeom prst="rect">
                  <a:avLst/>
                </a:prstGeom>
                <a:noFill/>
                <a:ln w="9525">
                  <a:noFill/>
                  <a:miter lim="800000"/>
                  <a:headEnd/>
                  <a:tailEnd/>
                </a:ln>
              </p:spPr>
              <p:txBody>
                <a:bodyPr>
                  <a:spAutoFit/>
                </a:bodyPr>
                <a:lstStyle/>
                <a:p>
                  <a:r>
                    <a:rPr lang="en-US"/>
                    <a:t>F</a:t>
                  </a:r>
                  <a:endParaRPr lang="ru-RU"/>
                </a:p>
              </p:txBody>
            </p:sp>
            <p:cxnSp>
              <p:nvCxnSpPr>
                <p:cNvPr id="36" name="Прямая со стрелкой 35"/>
                <p:cNvCxnSpPr/>
                <p:nvPr/>
              </p:nvCxnSpPr>
              <p:spPr>
                <a:xfrm>
                  <a:off x="5121025" y="4959744"/>
                  <a:ext cx="56825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Прямая со стрелкой 36"/>
                <p:cNvCxnSpPr/>
                <p:nvPr/>
              </p:nvCxnSpPr>
              <p:spPr>
                <a:xfrm>
                  <a:off x="4003566" y="4783673"/>
                  <a:ext cx="646030"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9" name="Прямая со стрелкой 38"/>
                <p:cNvCxnSpPr/>
                <p:nvPr/>
              </p:nvCxnSpPr>
              <p:spPr>
                <a:xfrm>
                  <a:off x="2844837" y="4688500"/>
                  <a:ext cx="677776"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flipV="1">
                  <a:off x="2844837" y="4915330"/>
                  <a:ext cx="711110" cy="2062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2" name="Прямая соединительная линия 41"/>
                <p:cNvCxnSpPr/>
                <p:nvPr/>
              </p:nvCxnSpPr>
              <p:spPr>
                <a:xfrm>
                  <a:off x="3041662" y="4688500"/>
                  <a:ext cx="0" cy="569453"/>
                </a:xfrm>
                <a:prstGeom prst="line">
                  <a:avLst/>
                </a:prstGeom>
                <a:ln w="38100"/>
              </p:spPr>
              <p:style>
                <a:lnRef idx="1">
                  <a:schemeClr val="accent1"/>
                </a:lnRef>
                <a:fillRef idx="0">
                  <a:schemeClr val="accent1"/>
                </a:fillRef>
                <a:effectRef idx="0">
                  <a:schemeClr val="accent1"/>
                </a:effectRef>
                <a:fontRef idx="minor">
                  <a:schemeClr val="tx1"/>
                </a:fontRef>
              </p:style>
            </p:cxnSp>
          </p:grpSp>
        </p:grpSp>
      </p:grpSp>
      <p:sp>
        <p:nvSpPr>
          <p:cNvPr id="43020" name="TextBox 42"/>
          <p:cNvSpPr txBox="1">
            <a:spLocks noChangeArrowheads="1"/>
          </p:cNvSpPr>
          <p:nvPr/>
        </p:nvSpPr>
        <p:spPr bwMode="auto">
          <a:xfrm>
            <a:off x="2762250" y="5619750"/>
            <a:ext cx="393700" cy="369888"/>
          </a:xfrm>
          <a:prstGeom prst="rect">
            <a:avLst/>
          </a:prstGeom>
          <a:noFill/>
          <a:ln w="9525">
            <a:noFill/>
            <a:miter lim="800000"/>
            <a:headEnd/>
            <a:tailEnd/>
          </a:ln>
        </p:spPr>
        <p:txBody>
          <a:bodyPr>
            <a:spAutoFit/>
          </a:bodyPr>
          <a:lstStyle/>
          <a:p>
            <a:r>
              <a:rPr lang="en-US"/>
              <a:t>1</a:t>
            </a:r>
            <a:endParaRPr lang="ru-RU"/>
          </a:p>
        </p:txBody>
      </p:sp>
      <p:sp>
        <p:nvSpPr>
          <p:cNvPr id="43021" name="TextBox 43"/>
          <p:cNvSpPr txBox="1">
            <a:spLocks noChangeArrowheads="1"/>
          </p:cNvSpPr>
          <p:nvPr/>
        </p:nvSpPr>
        <p:spPr bwMode="auto">
          <a:xfrm>
            <a:off x="2809875" y="5926138"/>
            <a:ext cx="395288" cy="368300"/>
          </a:xfrm>
          <a:prstGeom prst="rect">
            <a:avLst/>
          </a:prstGeom>
          <a:noFill/>
          <a:ln w="9525">
            <a:noFill/>
            <a:miter lim="800000"/>
            <a:headEnd/>
            <a:tailEnd/>
          </a:ln>
        </p:spPr>
        <p:txBody>
          <a:bodyPr>
            <a:spAutoFit/>
          </a:bodyPr>
          <a:lstStyle/>
          <a:p>
            <a:r>
              <a:rPr lang="en-US"/>
              <a:t>0</a:t>
            </a:r>
            <a:endParaRPr lang="ru-RU"/>
          </a:p>
        </p:txBody>
      </p:sp>
      <p:sp>
        <p:nvSpPr>
          <p:cNvPr id="43022" name="TextBox 44"/>
          <p:cNvSpPr txBox="1">
            <a:spLocks noChangeArrowheads="1"/>
          </p:cNvSpPr>
          <p:nvPr/>
        </p:nvSpPr>
        <p:spPr bwMode="auto">
          <a:xfrm>
            <a:off x="3636963" y="5757863"/>
            <a:ext cx="482600" cy="369887"/>
          </a:xfrm>
          <a:prstGeom prst="rect">
            <a:avLst/>
          </a:prstGeom>
          <a:noFill/>
          <a:ln w="9525">
            <a:noFill/>
            <a:miter lim="800000"/>
            <a:headEnd/>
            <a:tailEnd/>
          </a:ln>
        </p:spPr>
        <p:txBody>
          <a:bodyPr>
            <a:spAutoFit/>
          </a:bodyPr>
          <a:lstStyle/>
          <a:p>
            <a:r>
              <a:rPr lang="ru-RU">
                <a:cs typeface="Vrinda" pitchFamily="34" charset="0"/>
              </a:rPr>
              <a:t>&amp;</a:t>
            </a:r>
            <a:endParaRPr lang="ru-RU"/>
          </a:p>
        </p:txBody>
      </p:sp>
      <p:sp>
        <p:nvSpPr>
          <p:cNvPr id="43023" name="TextBox 45"/>
          <p:cNvSpPr txBox="1">
            <a:spLocks noChangeArrowheads="1"/>
          </p:cNvSpPr>
          <p:nvPr/>
        </p:nvSpPr>
        <p:spPr bwMode="auto">
          <a:xfrm>
            <a:off x="4800600" y="5805488"/>
            <a:ext cx="312738" cy="368300"/>
          </a:xfrm>
          <a:prstGeom prst="rect">
            <a:avLst/>
          </a:prstGeom>
          <a:noFill/>
          <a:ln w="9525">
            <a:noFill/>
            <a:miter lim="800000"/>
            <a:headEnd/>
            <a:tailEnd/>
          </a:ln>
        </p:spPr>
        <p:txBody>
          <a:bodyPr>
            <a:spAutoFit/>
          </a:bodyPr>
          <a:lstStyle/>
          <a:p>
            <a:r>
              <a:rPr lang="ru-RU"/>
              <a:t>1</a:t>
            </a:r>
          </a:p>
        </p:txBody>
      </p:sp>
      <p:sp>
        <p:nvSpPr>
          <p:cNvPr id="29" name="TextBox 28"/>
          <p:cNvSpPr txBox="1">
            <a:spLocks noChangeArrowheads="1"/>
          </p:cNvSpPr>
          <p:nvPr/>
        </p:nvSpPr>
        <p:spPr bwMode="auto">
          <a:xfrm>
            <a:off x="6083300" y="5926138"/>
            <a:ext cx="2541588" cy="368300"/>
          </a:xfrm>
          <a:prstGeom prst="rect">
            <a:avLst/>
          </a:prstGeom>
          <a:noFill/>
          <a:ln w="9525">
            <a:noFill/>
            <a:miter lim="800000"/>
            <a:headEnd/>
            <a:tailEnd/>
          </a:ln>
        </p:spPr>
        <p:txBody>
          <a:bodyPr>
            <a:spAutoFit/>
          </a:bodyPr>
          <a:lstStyle/>
          <a:p>
            <a:r>
              <a:rPr lang="ru-RU"/>
              <a:t>Ответ: 1+0*1=1.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Заголовок 1"/>
          <p:cNvSpPr>
            <a:spLocks noGrp="1"/>
          </p:cNvSpPr>
          <p:nvPr>
            <p:ph type="title"/>
          </p:nvPr>
        </p:nvSpPr>
        <p:spPr/>
        <p:txBody>
          <a:bodyPr/>
          <a:lstStyle/>
          <a:p>
            <a:pPr eaLnBrk="1" hangingPunct="1"/>
            <a:endParaRPr lang="ru-RU" smtClean="0"/>
          </a:p>
        </p:txBody>
      </p:sp>
      <p:pic>
        <p:nvPicPr>
          <p:cNvPr id="44035" name="Объект 3"/>
          <p:cNvPicPr>
            <a:picLocks noGrp="1" noChangeAspect="1"/>
          </p:cNvPicPr>
          <p:nvPr>
            <p:ph idx="1"/>
          </p:nvPr>
        </p:nvPicPr>
        <p:blipFill>
          <a:blip r:embed="rId2" cstate="print"/>
          <a:srcRect/>
          <a:stretch>
            <a:fillRect/>
          </a:stretch>
        </p:blipFill>
        <p:spPr>
          <a:xfrm>
            <a:off x="19050" y="0"/>
            <a:ext cx="9144000" cy="6858000"/>
          </a:xfrm>
        </p:spPr>
      </p:pic>
      <p:sp>
        <p:nvSpPr>
          <p:cNvPr id="44036" name="Прямоугольник 2"/>
          <p:cNvSpPr>
            <a:spLocks noChangeArrowheads="1"/>
          </p:cNvSpPr>
          <p:nvPr/>
        </p:nvSpPr>
        <p:spPr bwMode="auto">
          <a:xfrm>
            <a:off x="4479925" y="3244850"/>
            <a:ext cx="184150" cy="368300"/>
          </a:xfrm>
          <a:prstGeom prst="rect">
            <a:avLst/>
          </a:prstGeom>
          <a:noFill/>
          <a:ln w="9525">
            <a:noFill/>
            <a:miter lim="800000"/>
            <a:headEnd/>
            <a:tailEnd/>
          </a:ln>
        </p:spPr>
        <p:txBody>
          <a:bodyPr wrap="none">
            <a:spAutoFit/>
          </a:bodyPr>
          <a:lstStyle/>
          <a:p>
            <a:pPr algn="ctr">
              <a:spcBef>
                <a:spcPct val="50000"/>
              </a:spcBef>
            </a:pPr>
            <a:endParaRPr lang="ru-RU" b="1"/>
          </a:p>
        </p:txBody>
      </p:sp>
      <p:sp>
        <p:nvSpPr>
          <p:cNvPr id="44037" name="Прямоугольник 10"/>
          <p:cNvSpPr>
            <a:spLocks noChangeArrowheads="1"/>
          </p:cNvSpPr>
          <p:nvPr/>
        </p:nvSpPr>
        <p:spPr bwMode="auto">
          <a:xfrm>
            <a:off x="7170738" y="0"/>
            <a:ext cx="184150" cy="369888"/>
          </a:xfrm>
          <a:prstGeom prst="rect">
            <a:avLst/>
          </a:prstGeom>
          <a:noFill/>
          <a:ln w="9525">
            <a:noFill/>
            <a:miter lim="800000"/>
            <a:headEnd/>
            <a:tailEnd/>
          </a:ln>
        </p:spPr>
        <p:txBody>
          <a:bodyPr wrap="none">
            <a:spAutoFit/>
          </a:bodyPr>
          <a:lstStyle/>
          <a:p>
            <a:pPr algn="ctr">
              <a:spcBef>
                <a:spcPct val="50000"/>
              </a:spcBef>
            </a:pPr>
            <a:endParaRPr lang="ru-RU" b="1" i="1">
              <a:latin typeface="Times New Roman" pitchFamily="18" charset="0"/>
            </a:endParaRPr>
          </a:p>
        </p:txBody>
      </p:sp>
      <p:sp>
        <p:nvSpPr>
          <p:cNvPr id="44038" name="TextBox 1"/>
          <p:cNvSpPr txBox="1">
            <a:spLocks noChangeArrowheads="1"/>
          </p:cNvSpPr>
          <p:nvPr/>
        </p:nvSpPr>
        <p:spPr bwMode="auto">
          <a:xfrm>
            <a:off x="2387600" y="369888"/>
            <a:ext cx="3802063" cy="369887"/>
          </a:xfrm>
          <a:prstGeom prst="rect">
            <a:avLst/>
          </a:prstGeom>
          <a:noFill/>
          <a:ln w="9525">
            <a:noFill/>
            <a:miter lim="800000"/>
            <a:headEnd/>
            <a:tailEnd/>
          </a:ln>
        </p:spPr>
        <p:txBody>
          <a:bodyPr>
            <a:spAutoFit/>
          </a:bodyPr>
          <a:lstStyle/>
          <a:p>
            <a:r>
              <a:rPr lang="ru-RU">
                <a:solidFill>
                  <a:srgbClr val="FF0000"/>
                </a:solidFill>
              </a:rPr>
              <a:t>Пример 2</a:t>
            </a:r>
          </a:p>
        </p:txBody>
      </p:sp>
      <p:sp>
        <p:nvSpPr>
          <p:cNvPr id="44039" name="TextBox 2"/>
          <p:cNvSpPr txBox="1">
            <a:spLocks noChangeArrowheads="1"/>
          </p:cNvSpPr>
          <p:nvPr/>
        </p:nvSpPr>
        <p:spPr bwMode="auto">
          <a:xfrm>
            <a:off x="2387600" y="962025"/>
            <a:ext cx="6477000" cy="1016000"/>
          </a:xfrm>
          <a:prstGeom prst="rect">
            <a:avLst/>
          </a:prstGeom>
          <a:noFill/>
          <a:ln w="9525">
            <a:noFill/>
            <a:miter lim="800000"/>
            <a:headEnd/>
            <a:tailEnd/>
          </a:ln>
        </p:spPr>
        <p:txBody>
          <a:bodyPr>
            <a:spAutoFit/>
          </a:bodyPr>
          <a:lstStyle/>
          <a:p>
            <a:r>
              <a:rPr lang="ru-RU" dirty="0"/>
              <a:t>Постройте логическую схему, соответствующую логическому выражению </a:t>
            </a:r>
            <a:r>
              <a:rPr lang="en-US" sz="2400" dirty="0"/>
              <a:t>F = X*Y+¬(Y+X)</a:t>
            </a:r>
            <a:r>
              <a:rPr lang="ru-RU" sz="2400" dirty="0"/>
              <a:t>. </a:t>
            </a:r>
          </a:p>
          <a:p>
            <a:r>
              <a:rPr lang="ru-RU" dirty="0"/>
              <a:t>Вычислить значения выражения для </a:t>
            </a:r>
            <a:r>
              <a:rPr lang="en-US" dirty="0"/>
              <a:t>X=1</a:t>
            </a:r>
            <a:r>
              <a:rPr lang="ru-RU" dirty="0"/>
              <a:t>, </a:t>
            </a:r>
            <a:r>
              <a:rPr lang="en-US" dirty="0"/>
              <a:t>Y=0</a:t>
            </a:r>
            <a:r>
              <a:rPr lang="ru-RU" dirty="0"/>
              <a:t>.</a:t>
            </a:r>
          </a:p>
        </p:txBody>
      </p:sp>
      <p:grpSp>
        <p:nvGrpSpPr>
          <p:cNvPr id="2" name="Группа 39"/>
          <p:cNvGrpSpPr>
            <a:grpSpLocks/>
          </p:cNvGrpSpPr>
          <p:nvPr/>
        </p:nvGrpSpPr>
        <p:grpSpPr bwMode="auto">
          <a:xfrm>
            <a:off x="1958975" y="2219325"/>
            <a:ext cx="5476875" cy="1725613"/>
            <a:chOff x="1959381" y="2219619"/>
            <a:chExt cx="5476778" cy="1724708"/>
          </a:xfrm>
        </p:grpSpPr>
        <p:sp>
          <p:nvSpPr>
            <p:cNvPr id="19" name="Прямоугольник 18"/>
            <p:cNvSpPr/>
            <p:nvPr/>
          </p:nvSpPr>
          <p:spPr>
            <a:xfrm>
              <a:off x="4581885" y="3285860"/>
              <a:ext cx="587365" cy="6156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26" name="Прямая со стрелкой 25"/>
            <p:cNvCxnSpPr>
              <a:stCxn id="19" idx="3"/>
            </p:cNvCxnSpPr>
            <p:nvPr/>
          </p:nvCxnSpPr>
          <p:spPr>
            <a:xfrm>
              <a:off x="5169249" y="3593673"/>
              <a:ext cx="865173" cy="1904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6" name="Овал 35"/>
            <p:cNvSpPr/>
            <p:nvPr/>
          </p:nvSpPr>
          <p:spPr>
            <a:xfrm>
              <a:off x="5081939" y="3490540"/>
              <a:ext cx="163509" cy="18405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3" name="Группа 38"/>
            <p:cNvGrpSpPr>
              <a:grpSpLocks/>
            </p:cNvGrpSpPr>
            <p:nvPr/>
          </p:nvGrpSpPr>
          <p:grpSpPr bwMode="auto">
            <a:xfrm>
              <a:off x="1959381" y="2219619"/>
              <a:ext cx="5476778" cy="1724708"/>
              <a:chOff x="1982801" y="2196450"/>
              <a:chExt cx="5476778" cy="1724708"/>
            </a:xfrm>
          </p:grpSpPr>
          <p:cxnSp>
            <p:nvCxnSpPr>
              <p:cNvPr id="5" name="Прямая со стрелкой 4"/>
              <p:cNvCxnSpPr/>
              <p:nvPr/>
            </p:nvCxnSpPr>
            <p:spPr>
              <a:xfrm>
                <a:off x="2387607" y="2405890"/>
                <a:ext cx="7794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Прямая со стрелкой 6"/>
              <p:cNvCxnSpPr/>
              <p:nvPr/>
            </p:nvCxnSpPr>
            <p:spPr>
              <a:xfrm>
                <a:off x="2387607" y="2704184"/>
                <a:ext cx="7794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9" name="Прямая со стрелкой 8"/>
              <p:cNvCxnSpPr/>
              <p:nvPr/>
            </p:nvCxnSpPr>
            <p:spPr>
              <a:xfrm>
                <a:off x="2387607" y="3429291"/>
                <a:ext cx="7794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Прямая со стрелкой 10"/>
              <p:cNvCxnSpPr/>
              <p:nvPr/>
            </p:nvCxnSpPr>
            <p:spPr>
              <a:xfrm>
                <a:off x="2387607" y="3733931"/>
                <a:ext cx="7794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3167055" y="2280544"/>
                <a:ext cx="587365" cy="6172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Прямоугольник 17"/>
              <p:cNvSpPr/>
              <p:nvPr/>
            </p:nvSpPr>
            <p:spPr>
              <a:xfrm>
                <a:off x="3167055" y="3305531"/>
                <a:ext cx="587365" cy="6156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Прямоугольник 13"/>
              <p:cNvSpPr/>
              <p:nvPr/>
            </p:nvSpPr>
            <p:spPr>
              <a:xfrm>
                <a:off x="6035617" y="2280544"/>
                <a:ext cx="625464" cy="16215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16" name="Прямая со стрелкой 15"/>
              <p:cNvCxnSpPr>
                <a:stCxn id="13" idx="3"/>
              </p:cNvCxnSpPr>
              <p:nvPr/>
            </p:nvCxnSpPr>
            <p:spPr>
              <a:xfrm flipV="1">
                <a:off x="3754420" y="2589944"/>
                <a:ext cx="228119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a:off x="3754420" y="3613345"/>
                <a:ext cx="82707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a:stCxn id="14" idx="3"/>
              </p:cNvCxnSpPr>
              <p:nvPr/>
            </p:nvCxnSpPr>
            <p:spPr>
              <a:xfrm>
                <a:off x="6661081" y="3091330"/>
                <a:ext cx="79849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4055" name="Прямоугольник 28"/>
              <p:cNvSpPr>
                <a:spLocks noChangeArrowheads="1"/>
              </p:cNvSpPr>
              <p:nvPr/>
            </p:nvSpPr>
            <p:spPr bwMode="auto">
              <a:xfrm>
                <a:off x="3170890" y="2281187"/>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sp>
            <p:nvSpPr>
              <p:cNvPr id="44056" name="Прямоугольник 29"/>
              <p:cNvSpPr>
                <a:spLocks noChangeArrowheads="1"/>
              </p:cNvSpPr>
              <p:nvPr/>
            </p:nvSpPr>
            <p:spPr bwMode="auto">
              <a:xfrm>
                <a:off x="3209792" y="3305141"/>
                <a:ext cx="312906" cy="369332"/>
              </a:xfrm>
              <a:prstGeom prst="rect">
                <a:avLst/>
              </a:prstGeom>
              <a:noFill/>
              <a:ln w="9525">
                <a:noFill/>
                <a:miter lim="800000"/>
                <a:headEnd/>
                <a:tailEnd/>
              </a:ln>
            </p:spPr>
            <p:txBody>
              <a:bodyPr wrap="none">
                <a:spAutoFit/>
              </a:bodyPr>
              <a:lstStyle/>
              <a:p>
                <a:r>
                  <a:rPr lang="ru-RU"/>
                  <a:t>1</a:t>
                </a:r>
              </a:p>
            </p:txBody>
          </p:sp>
          <p:sp>
            <p:nvSpPr>
              <p:cNvPr id="44057" name="Прямоугольник 30"/>
              <p:cNvSpPr>
                <a:spLocks noChangeArrowheads="1"/>
              </p:cNvSpPr>
              <p:nvPr/>
            </p:nvSpPr>
            <p:spPr bwMode="auto">
              <a:xfrm>
                <a:off x="6176970" y="2381116"/>
                <a:ext cx="312906" cy="369332"/>
              </a:xfrm>
              <a:prstGeom prst="rect">
                <a:avLst/>
              </a:prstGeom>
              <a:noFill/>
              <a:ln w="9525">
                <a:noFill/>
                <a:miter lim="800000"/>
                <a:headEnd/>
                <a:tailEnd/>
              </a:ln>
            </p:spPr>
            <p:txBody>
              <a:bodyPr wrap="none">
                <a:spAutoFit/>
              </a:bodyPr>
              <a:lstStyle/>
              <a:p>
                <a:r>
                  <a:rPr lang="ru-RU"/>
                  <a:t>1</a:t>
                </a:r>
              </a:p>
            </p:txBody>
          </p:sp>
          <p:sp>
            <p:nvSpPr>
              <p:cNvPr id="44058" name="TextBox 36"/>
              <p:cNvSpPr txBox="1">
                <a:spLocks noChangeArrowheads="1"/>
              </p:cNvSpPr>
              <p:nvPr/>
            </p:nvSpPr>
            <p:spPr bwMode="auto">
              <a:xfrm>
                <a:off x="1982804" y="2196450"/>
                <a:ext cx="529389" cy="369332"/>
              </a:xfrm>
              <a:prstGeom prst="rect">
                <a:avLst/>
              </a:prstGeom>
              <a:noFill/>
              <a:ln w="9525">
                <a:noFill/>
                <a:miter lim="800000"/>
                <a:headEnd/>
                <a:tailEnd/>
              </a:ln>
            </p:spPr>
            <p:txBody>
              <a:bodyPr>
                <a:spAutoFit/>
              </a:bodyPr>
              <a:lstStyle/>
              <a:p>
                <a:r>
                  <a:rPr lang="ru-RU"/>
                  <a:t>1</a:t>
                </a:r>
              </a:p>
            </p:txBody>
          </p:sp>
          <p:sp>
            <p:nvSpPr>
              <p:cNvPr id="44059" name="TextBox 37"/>
              <p:cNvSpPr txBox="1">
                <a:spLocks noChangeArrowheads="1"/>
              </p:cNvSpPr>
              <p:nvPr/>
            </p:nvSpPr>
            <p:spPr bwMode="auto">
              <a:xfrm>
                <a:off x="1982803" y="2520033"/>
                <a:ext cx="529389" cy="369332"/>
              </a:xfrm>
              <a:prstGeom prst="rect">
                <a:avLst/>
              </a:prstGeom>
              <a:noFill/>
              <a:ln w="9525">
                <a:noFill/>
                <a:miter lim="800000"/>
                <a:headEnd/>
                <a:tailEnd/>
              </a:ln>
            </p:spPr>
            <p:txBody>
              <a:bodyPr>
                <a:spAutoFit/>
              </a:bodyPr>
              <a:lstStyle/>
              <a:p>
                <a:r>
                  <a:rPr lang="ru-RU"/>
                  <a:t>0</a:t>
                </a:r>
              </a:p>
            </p:txBody>
          </p:sp>
          <p:sp>
            <p:nvSpPr>
              <p:cNvPr id="44060" name="TextBox 42"/>
              <p:cNvSpPr txBox="1">
                <a:spLocks noChangeArrowheads="1"/>
              </p:cNvSpPr>
              <p:nvPr/>
            </p:nvSpPr>
            <p:spPr bwMode="auto">
              <a:xfrm>
                <a:off x="1982802" y="3224566"/>
                <a:ext cx="529389" cy="369332"/>
              </a:xfrm>
              <a:prstGeom prst="rect">
                <a:avLst/>
              </a:prstGeom>
              <a:noFill/>
              <a:ln w="9525">
                <a:noFill/>
                <a:miter lim="800000"/>
                <a:headEnd/>
                <a:tailEnd/>
              </a:ln>
            </p:spPr>
            <p:txBody>
              <a:bodyPr>
                <a:spAutoFit/>
              </a:bodyPr>
              <a:lstStyle/>
              <a:p>
                <a:r>
                  <a:rPr lang="ru-RU"/>
                  <a:t>1</a:t>
                </a:r>
              </a:p>
            </p:txBody>
          </p:sp>
          <p:sp>
            <p:nvSpPr>
              <p:cNvPr id="44061" name="TextBox 43"/>
              <p:cNvSpPr txBox="1">
                <a:spLocks noChangeArrowheads="1"/>
              </p:cNvSpPr>
              <p:nvPr/>
            </p:nvSpPr>
            <p:spPr bwMode="auto">
              <a:xfrm>
                <a:off x="1982801" y="3532575"/>
                <a:ext cx="529389" cy="369332"/>
              </a:xfrm>
              <a:prstGeom prst="rect">
                <a:avLst/>
              </a:prstGeom>
              <a:noFill/>
              <a:ln w="9525">
                <a:noFill/>
                <a:miter lim="800000"/>
                <a:headEnd/>
                <a:tailEnd/>
              </a:ln>
            </p:spPr>
            <p:txBody>
              <a:bodyPr>
                <a:spAutoFit/>
              </a:bodyPr>
              <a:lstStyle/>
              <a:p>
                <a:r>
                  <a:rPr lang="ru-RU"/>
                  <a:t>0</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Заголовок 1"/>
          <p:cNvSpPr>
            <a:spLocks noGrp="1"/>
          </p:cNvSpPr>
          <p:nvPr>
            <p:ph type="title"/>
          </p:nvPr>
        </p:nvSpPr>
        <p:spPr/>
        <p:txBody>
          <a:bodyPr/>
          <a:lstStyle/>
          <a:p>
            <a:pPr eaLnBrk="1" hangingPunct="1"/>
            <a:endParaRPr lang="ru-RU" smtClean="0"/>
          </a:p>
        </p:txBody>
      </p:sp>
      <p:pic>
        <p:nvPicPr>
          <p:cNvPr id="45059" name="Объект 3"/>
          <p:cNvPicPr>
            <a:picLocks noGrp="1" noChangeAspect="1"/>
          </p:cNvPicPr>
          <p:nvPr>
            <p:ph idx="1"/>
          </p:nvPr>
        </p:nvPicPr>
        <p:blipFill>
          <a:blip r:embed="rId2" cstate="print"/>
          <a:srcRect/>
          <a:stretch>
            <a:fillRect/>
          </a:stretch>
        </p:blipFill>
        <p:spPr>
          <a:xfrm>
            <a:off x="0" y="0"/>
            <a:ext cx="9144000" cy="6858000"/>
          </a:xfrm>
        </p:spPr>
      </p:pic>
      <p:sp>
        <p:nvSpPr>
          <p:cNvPr id="45060" name="Прямоугольник 2"/>
          <p:cNvSpPr>
            <a:spLocks noChangeArrowheads="1"/>
          </p:cNvSpPr>
          <p:nvPr/>
        </p:nvSpPr>
        <p:spPr bwMode="auto">
          <a:xfrm>
            <a:off x="4479925" y="3244850"/>
            <a:ext cx="184150" cy="368300"/>
          </a:xfrm>
          <a:prstGeom prst="rect">
            <a:avLst/>
          </a:prstGeom>
          <a:noFill/>
          <a:ln w="9525">
            <a:noFill/>
            <a:miter lim="800000"/>
            <a:headEnd/>
            <a:tailEnd/>
          </a:ln>
        </p:spPr>
        <p:txBody>
          <a:bodyPr wrap="none">
            <a:spAutoFit/>
          </a:bodyPr>
          <a:lstStyle/>
          <a:p>
            <a:pPr algn="ctr">
              <a:spcBef>
                <a:spcPct val="50000"/>
              </a:spcBef>
            </a:pPr>
            <a:endParaRPr lang="ru-RU" b="1"/>
          </a:p>
        </p:txBody>
      </p:sp>
      <p:sp>
        <p:nvSpPr>
          <p:cNvPr id="45061" name="Прямоугольник 10"/>
          <p:cNvSpPr>
            <a:spLocks noChangeArrowheads="1"/>
          </p:cNvSpPr>
          <p:nvPr/>
        </p:nvSpPr>
        <p:spPr bwMode="auto">
          <a:xfrm>
            <a:off x="7170738" y="0"/>
            <a:ext cx="184150" cy="369888"/>
          </a:xfrm>
          <a:prstGeom prst="rect">
            <a:avLst/>
          </a:prstGeom>
          <a:noFill/>
          <a:ln w="9525">
            <a:noFill/>
            <a:miter lim="800000"/>
            <a:headEnd/>
            <a:tailEnd/>
          </a:ln>
        </p:spPr>
        <p:txBody>
          <a:bodyPr wrap="none">
            <a:spAutoFit/>
          </a:bodyPr>
          <a:lstStyle/>
          <a:p>
            <a:pPr algn="ctr">
              <a:spcBef>
                <a:spcPct val="50000"/>
              </a:spcBef>
            </a:pPr>
            <a:endParaRPr lang="ru-RU" b="1" i="1">
              <a:latin typeface="Times New Roman" pitchFamily="18" charset="0"/>
            </a:endParaRPr>
          </a:p>
        </p:txBody>
      </p:sp>
      <p:sp>
        <p:nvSpPr>
          <p:cNvPr id="45062" name="TextBox 1"/>
          <p:cNvSpPr txBox="1">
            <a:spLocks noChangeArrowheads="1"/>
          </p:cNvSpPr>
          <p:nvPr/>
        </p:nvSpPr>
        <p:spPr bwMode="auto">
          <a:xfrm>
            <a:off x="2416175" y="207963"/>
            <a:ext cx="5794375" cy="369887"/>
          </a:xfrm>
          <a:prstGeom prst="rect">
            <a:avLst/>
          </a:prstGeom>
          <a:noFill/>
          <a:ln w="9525">
            <a:noFill/>
            <a:miter lim="800000"/>
            <a:headEnd/>
            <a:tailEnd/>
          </a:ln>
        </p:spPr>
        <p:txBody>
          <a:bodyPr>
            <a:spAutoFit/>
          </a:bodyPr>
          <a:lstStyle/>
          <a:p>
            <a:r>
              <a:rPr lang="ru-RU"/>
              <a:t>Постройте логические схемы:</a:t>
            </a:r>
          </a:p>
        </p:txBody>
      </p:sp>
      <p:sp>
        <p:nvSpPr>
          <p:cNvPr id="45063" name="TextBox 2"/>
          <p:cNvSpPr txBox="1">
            <a:spLocks noChangeArrowheads="1"/>
          </p:cNvSpPr>
          <p:nvPr/>
        </p:nvSpPr>
        <p:spPr bwMode="auto">
          <a:xfrm>
            <a:off x="1866900" y="577850"/>
            <a:ext cx="6940550" cy="6118225"/>
          </a:xfrm>
          <a:prstGeom prst="rect">
            <a:avLst/>
          </a:prstGeom>
          <a:noFill/>
          <a:ln w="9525">
            <a:noFill/>
            <a:miter lim="800000"/>
            <a:headEnd/>
            <a:tailEnd/>
          </a:ln>
        </p:spPr>
        <p:txBody>
          <a:bodyPr>
            <a:spAutoFit/>
          </a:bodyPr>
          <a:lstStyle/>
          <a:p>
            <a:pPr marL="457200" indent="-457200">
              <a:lnSpc>
                <a:spcPct val="150000"/>
              </a:lnSpc>
              <a:buFont typeface="Arial" charset="0"/>
              <a:buAutoNum type="arabicPeriod"/>
            </a:pPr>
            <a:r>
              <a:rPr lang="en-US" sz="2400" dirty="0"/>
              <a:t>F = A*(B+C)</a:t>
            </a:r>
          </a:p>
          <a:p>
            <a:pPr marL="457200" indent="-457200">
              <a:lnSpc>
                <a:spcPct val="150000"/>
              </a:lnSpc>
              <a:buFont typeface="Arial" charset="0"/>
              <a:buAutoNum type="arabicPeriod"/>
            </a:pPr>
            <a:r>
              <a:rPr lang="en-US" sz="2400" dirty="0"/>
              <a:t>F = ¬ B*(¬A*B+A)</a:t>
            </a:r>
          </a:p>
          <a:p>
            <a:pPr marL="457200" indent="-457200">
              <a:lnSpc>
                <a:spcPct val="150000"/>
              </a:lnSpc>
              <a:buFont typeface="Arial" charset="0"/>
              <a:buAutoNum type="arabicPeriod"/>
            </a:pPr>
            <a:r>
              <a:rPr lang="en-US" sz="2400" dirty="0"/>
              <a:t>F = D+A*B*C*(¬B+¬C)</a:t>
            </a:r>
          </a:p>
          <a:p>
            <a:pPr marL="457200" indent="-457200">
              <a:lnSpc>
                <a:spcPct val="150000"/>
              </a:lnSpc>
              <a:buFont typeface="Arial" charset="0"/>
              <a:buAutoNum type="arabicPeriod"/>
            </a:pPr>
            <a:r>
              <a:rPr lang="en-US" sz="2400" dirty="0"/>
              <a:t>F = (C*¬A)+¬(A*B+B*C)</a:t>
            </a:r>
          </a:p>
          <a:p>
            <a:pPr marL="457200" indent="-457200">
              <a:lnSpc>
                <a:spcPct val="150000"/>
              </a:lnSpc>
              <a:buFont typeface="Arial" charset="0"/>
              <a:buAutoNum type="arabicPeriod"/>
            </a:pPr>
            <a:r>
              <a:rPr lang="en-US" sz="2400" dirty="0"/>
              <a:t>F = A+B*¬C</a:t>
            </a:r>
            <a:r>
              <a:rPr lang="ru-RU" sz="2400" dirty="0"/>
              <a:t>, 	если </a:t>
            </a:r>
            <a:r>
              <a:rPr lang="en-US" sz="2400" dirty="0"/>
              <a:t>A=1, B=1, C=1</a:t>
            </a:r>
          </a:p>
          <a:p>
            <a:pPr marL="457200" indent="-457200">
              <a:lnSpc>
                <a:spcPct val="150000"/>
              </a:lnSpc>
              <a:buFont typeface="Arial" charset="0"/>
              <a:buAutoNum type="arabicPeriod"/>
            </a:pPr>
            <a:r>
              <a:rPr lang="en-US" sz="2400" dirty="0"/>
              <a:t>F = ¬(A+B*C), </a:t>
            </a:r>
            <a:r>
              <a:rPr lang="ru-RU" sz="2400" dirty="0"/>
              <a:t>	если</a:t>
            </a:r>
            <a:r>
              <a:rPr lang="en-US" sz="2400" dirty="0"/>
              <a:t> A=0, B=1, C=1</a:t>
            </a:r>
          </a:p>
          <a:p>
            <a:pPr marL="457200" indent="-457200">
              <a:lnSpc>
                <a:spcPct val="150000"/>
              </a:lnSpc>
              <a:buFont typeface="Arial" charset="0"/>
              <a:buAutoNum type="arabicPeriod"/>
            </a:pPr>
            <a:r>
              <a:rPr lang="en-US" sz="2400" dirty="0"/>
              <a:t>F=</a:t>
            </a:r>
            <a:r>
              <a:rPr lang="ru-RU" sz="2400" dirty="0"/>
              <a:t> </a:t>
            </a:r>
            <a:r>
              <a:rPr lang="en-US" sz="2400" dirty="0"/>
              <a:t>¬A+B*C,    </a:t>
            </a:r>
            <a:r>
              <a:rPr lang="ru-RU" sz="2400" dirty="0"/>
              <a:t>	если</a:t>
            </a:r>
            <a:r>
              <a:rPr lang="en-US" sz="2400" dirty="0"/>
              <a:t> A=1, B=0, C=1</a:t>
            </a:r>
          </a:p>
          <a:p>
            <a:pPr marL="457200" indent="-457200">
              <a:lnSpc>
                <a:spcPct val="150000"/>
              </a:lnSpc>
              <a:buFont typeface="Arial" charset="0"/>
              <a:buAutoNum type="arabicPeriod"/>
            </a:pPr>
            <a:r>
              <a:rPr lang="en-US" sz="2400" dirty="0"/>
              <a:t>F = (A+B)*(C+B),	</a:t>
            </a:r>
            <a:r>
              <a:rPr lang="ru-RU" sz="2400" dirty="0"/>
              <a:t>если </a:t>
            </a:r>
            <a:r>
              <a:rPr lang="en-US" sz="2400" dirty="0"/>
              <a:t>A=0, B=1, C=0</a:t>
            </a:r>
          </a:p>
          <a:p>
            <a:pPr marL="457200" indent="-457200">
              <a:lnSpc>
                <a:spcPct val="150000"/>
              </a:lnSpc>
              <a:buFont typeface="Arial" charset="0"/>
              <a:buAutoNum type="arabicPeriod"/>
            </a:pPr>
            <a:r>
              <a:rPr lang="en-US" sz="2400" dirty="0"/>
              <a:t>F = ¬(A*B*C),	</a:t>
            </a:r>
            <a:r>
              <a:rPr lang="ru-RU" sz="2400" dirty="0"/>
              <a:t>если </a:t>
            </a:r>
            <a:r>
              <a:rPr lang="en-US" sz="2400" dirty="0"/>
              <a:t>A=0, B=0, C=1</a:t>
            </a:r>
            <a:endParaRPr lang="ru-RU" sz="2400" dirty="0"/>
          </a:p>
          <a:p>
            <a:pPr marL="457200" indent="-457200">
              <a:lnSpc>
                <a:spcPct val="150000"/>
              </a:lnSpc>
              <a:buFont typeface="Arial" charset="0"/>
              <a:buAutoNum type="arabicPeriod"/>
            </a:pPr>
            <a:r>
              <a:rPr lang="en-US" sz="2400" dirty="0"/>
              <a:t>F = ¬(A*B*C)+(B*C+ ¬A), </a:t>
            </a:r>
            <a:r>
              <a:rPr lang="ru-RU" sz="2400" dirty="0"/>
              <a:t>если </a:t>
            </a:r>
            <a:r>
              <a:rPr lang="en-US" sz="2400" dirty="0"/>
              <a:t>A=1, B=1, C=0</a:t>
            </a:r>
          </a:p>
          <a:p>
            <a:pPr marL="457200" indent="-457200">
              <a:lnSpc>
                <a:spcPct val="150000"/>
              </a:lnSpc>
              <a:buFont typeface="Arial" charset="0"/>
              <a:buAutoNum type="arabicPeriod"/>
            </a:pPr>
            <a:r>
              <a:rPr lang="en-US" sz="2400" dirty="0"/>
              <a:t>F = B* ¬A+ ¬B*A</a:t>
            </a:r>
            <a:r>
              <a:rPr lang="ru-RU" sz="2400" dirty="0"/>
              <a:t>, ЕСЛИ </a:t>
            </a:r>
            <a:r>
              <a:rPr lang="en-US" sz="2400" dirty="0"/>
              <a:t>A=0, B=0</a:t>
            </a:r>
            <a:endParaRPr lang="ru-RU" sz="2400" dirty="0"/>
          </a:p>
        </p:txBody>
      </p:sp>
      <p:sp>
        <p:nvSpPr>
          <p:cNvPr id="4" name="TextBox 3"/>
          <p:cNvSpPr txBox="1">
            <a:spLocks noChangeArrowheads="1"/>
          </p:cNvSpPr>
          <p:nvPr/>
        </p:nvSpPr>
        <p:spPr bwMode="auto">
          <a:xfrm>
            <a:off x="8210550" y="2895600"/>
            <a:ext cx="692150" cy="460375"/>
          </a:xfrm>
          <a:prstGeom prst="rect">
            <a:avLst/>
          </a:prstGeom>
          <a:noFill/>
          <a:ln w="9525">
            <a:noFill/>
            <a:miter lim="800000"/>
            <a:headEnd/>
            <a:tailEnd/>
          </a:ln>
        </p:spPr>
        <p:txBody>
          <a:bodyPr>
            <a:spAutoFit/>
          </a:bodyPr>
          <a:lstStyle/>
          <a:p>
            <a:r>
              <a:rPr lang="en-US" sz="2400">
                <a:solidFill>
                  <a:srgbClr val="FF0000"/>
                </a:solidFill>
              </a:rPr>
              <a:t>1</a:t>
            </a:r>
            <a:endParaRPr lang="ru-RU" sz="2400">
              <a:solidFill>
                <a:srgbClr val="FF0000"/>
              </a:solidFill>
            </a:endParaRPr>
          </a:p>
        </p:txBody>
      </p:sp>
      <p:sp>
        <p:nvSpPr>
          <p:cNvPr id="9" name="TextBox 8"/>
          <p:cNvSpPr txBox="1">
            <a:spLocks noChangeArrowheads="1"/>
          </p:cNvSpPr>
          <p:nvPr/>
        </p:nvSpPr>
        <p:spPr bwMode="auto">
          <a:xfrm>
            <a:off x="8210550" y="3429000"/>
            <a:ext cx="692150" cy="461963"/>
          </a:xfrm>
          <a:prstGeom prst="rect">
            <a:avLst/>
          </a:prstGeom>
          <a:noFill/>
          <a:ln w="9525">
            <a:noFill/>
            <a:miter lim="800000"/>
            <a:headEnd/>
            <a:tailEnd/>
          </a:ln>
        </p:spPr>
        <p:txBody>
          <a:bodyPr>
            <a:spAutoFit/>
          </a:bodyPr>
          <a:lstStyle/>
          <a:p>
            <a:r>
              <a:rPr lang="en-US" sz="2400">
                <a:solidFill>
                  <a:srgbClr val="FF0000"/>
                </a:solidFill>
              </a:rPr>
              <a:t>1</a:t>
            </a:r>
            <a:endParaRPr lang="ru-RU" sz="2400">
              <a:solidFill>
                <a:srgbClr val="FF0000"/>
              </a:solidFill>
            </a:endParaRPr>
          </a:p>
        </p:txBody>
      </p:sp>
      <p:sp>
        <p:nvSpPr>
          <p:cNvPr id="5" name="TextBox 4"/>
          <p:cNvSpPr txBox="1">
            <a:spLocks noChangeArrowheads="1"/>
          </p:cNvSpPr>
          <p:nvPr/>
        </p:nvSpPr>
        <p:spPr bwMode="auto">
          <a:xfrm>
            <a:off x="8343900" y="3971925"/>
            <a:ext cx="693738" cy="461963"/>
          </a:xfrm>
          <a:prstGeom prst="rect">
            <a:avLst/>
          </a:prstGeom>
          <a:noFill/>
          <a:ln w="9525">
            <a:noFill/>
            <a:miter lim="800000"/>
            <a:headEnd/>
            <a:tailEnd/>
          </a:ln>
        </p:spPr>
        <p:txBody>
          <a:bodyPr>
            <a:spAutoFit/>
          </a:bodyPr>
          <a:lstStyle/>
          <a:p>
            <a:r>
              <a:rPr lang="en-US" sz="2400">
                <a:solidFill>
                  <a:srgbClr val="FF0000"/>
                </a:solidFill>
              </a:rPr>
              <a:t>0</a:t>
            </a:r>
            <a:endParaRPr lang="ru-RU" sz="2400">
              <a:solidFill>
                <a:srgbClr val="FF0000"/>
              </a:solidFill>
            </a:endParaRPr>
          </a:p>
        </p:txBody>
      </p:sp>
      <p:sp>
        <p:nvSpPr>
          <p:cNvPr id="11" name="TextBox 10"/>
          <p:cNvSpPr txBox="1">
            <a:spLocks noChangeArrowheads="1"/>
          </p:cNvSpPr>
          <p:nvPr/>
        </p:nvSpPr>
        <p:spPr bwMode="auto">
          <a:xfrm>
            <a:off x="8383588" y="5078413"/>
            <a:ext cx="693737" cy="461962"/>
          </a:xfrm>
          <a:prstGeom prst="rect">
            <a:avLst/>
          </a:prstGeom>
          <a:noFill/>
          <a:ln w="9525">
            <a:noFill/>
            <a:miter lim="800000"/>
            <a:headEnd/>
            <a:tailEnd/>
          </a:ln>
        </p:spPr>
        <p:txBody>
          <a:bodyPr>
            <a:spAutoFit/>
          </a:bodyPr>
          <a:lstStyle/>
          <a:p>
            <a:r>
              <a:rPr lang="en-US" sz="2400">
                <a:solidFill>
                  <a:srgbClr val="FF0000"/>
                </a:solidFill>
              </a:rPr>
              <a:t>1</a:t>
            </a:r>
            <a:endParaRPr lang="ru-RU" sz="2400">
              <a:solidFill>
                <a:srgbClr val="FF0000"/>
              </a:solidFill>
            </a:endParaRPr>
          </a:p>
        </p:txBody>
      </p:sp>
      <p:sp>
        <p:nvSpPr>
          <p:cNvPr id="12" name="TextBox 11"/>
          <p:cNvSpPr txBox="1">
            <a:spLocks noChangeArrowheads="1"/>
          </p:cNvSpPr>
          <p:nvPr/>
        </p:nvSpPr>
        <p:spPr bwMode="auto">
          <a:xfrm>
            <a:off x="8701088" y="5670550"/>
            <a:ext cx="693737" cy="460375"/>
          </a:xfrm>
          <a:prstGeom prst="rect">
            <a:avLst/>
          </a:prstGeom>
          <a:noFill/>
          <a:ln w="9525">
            <a:noFill/>
            <a:miter lim="800000"/>
            <a:headEnd/>
            <a:tailEnd/>
          </a:ln>
        </p:spPr>
        <p:txBody>
          <a:bodyPr>
            <a:spAutoFit/>
          </a:bodyPr>
          <a:lstStyle/>
          <a:p>
            <a:r>
              <a:rPr lang="en-US" sz="2400">
                <a:solidFill>
                  <a:srgbClr val="FF0000"/>
                </a:solidFill>
              </a:rPr>
              <a:t>1</a:t>
            </a:r>
            <a:endParaRPr lang="ru-RU" sz="2400">
              <a:solidFill>
                <a:srgbClr val="FF0000"/>
              </a:solidFill>
            </a:endParaRPr>
          </a:p>
        </p:txBody>
      </p:sp>
      <p:sp>
        <p:nvSpPr>
          <p:cNvPr id="13" name="TextBox 12"/>
          <p:cNvSpPr txBox="1">
            <a:spLocks noChangeArrowheads="1"/>
          </p:cNvSpPr>
          <p:nvPr/>
        </p:nvSpPr>
        <p:spPr bwMode="auto">
          <a:xfrm>
            <a:off x="8343900" y="6234113"/>
            <a:ext cx="692150" cy="460375"/>
          </a:xfrm>
          <a:prstGeom prst="rect">
            <a:avLst/>
          </a:prstGeom>
          <a:noFill/>
          <a:ln w="9525">
            <a:noFill/>
            <a:miter lim="800000"/>
            <a:headEnd/>
            <a:tailEnd/>
          </a:ln>
        </p:spPr>
        <p:txBody>
          <a:bodyPr>
            <a:spAutoFit/>
          </a:bodyPr>
          <a:lstStyle/>
          <a:p>
            <a:r>
              <a:rPr lang="en-US" sz="2400">
                <a:solidFill>
                  <a:srgbClr val="FF0000"/>
                </a:solidFill>
              </a:rPr>
              <a:t>0</a:t>
            </a:r>
            <a:endParaRPr lang="ru-RU" sz="2400">
              <a:solidFill>
                <a:srgbClr val="FF0000"/>
              </a:solidFill>
            </a:endParaRPr>
          </a:p>
        </p:txBody>
      </p:sp>
      <p:sp>
        <p:nvSpPr>
          <p:cNvPr id="14" name="TextBox 13"/>
          <p:cNvSpPr txBox="1">
            <a:spLocks noChangeArrowheads="1"/>
          </p:cNvSpPr>
          <p:nvPr/>
        </p:nvSpPr>
        <p:spPr bwMode="auto">
          <a:xfrm>
            <a:off x="8450263" y="4567238"/>
            <a:ext cx="693737" cy="461962"/>
          </a:xfrm>
          <a:prstGeom prst="rect">
            <a:avLst/>
          </a:prstGeom>
          <a:noFill/>
          <a:ln w="9525">
            <a:noFill/>
            <a:miter lim="800000"/>
            <a:headEnd/>
            <a:tailEnd/>
          </a:ln>
        </p:spPr>
        <p:txBody>
          <a:bodyPr>
            <a:spAutoFit/>
          </a:bodyPr>
          <a:lstStyle/>
          <a:p>
            <a:r>
              <a:rPr lang="en-US" sz="2400">
                <a:solidFill>
                  <a:srgbClr val="FF0000"/>
                </a:solidFill>
              </a:rPr>
              <a:t>1</a:t>
            </a:r>
            <a:endParaRPr lang="ru-RU" sz="24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P spid="11" grpId="0"/>
      <p:bldP spid="12"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ChangeArrowheads="1"/>
          </p:cNvSpPr>
          <p:nvPr/>
        </p:nvSpPr>
        <p:spPr bwMode="auto">
          <a:xfrm>
            <a:off x="326880" y="227544"/>
            <a:ext cx="7947360" cy="1280421"/>
          </a:xfrm>
          <a:prstGeom prst="rect">
            <a:avLst/>
          </a:prstGeom>
          <a:noFill/>
          <a:ln w="9525">
            <a:noFill/>
            <a:round/>
            <a:headEnd/>
            <a:tailEnd/>
          </a:ln>
          <a:effectLst/>
        </p:spPr>
        <p:txBody>
          <a:bodyPr lIns="83571" tIns="41786" rIns="83571" bIns="41786">
            <a:spAutoFit/>
          </a:bodyPr>
          <a:lstStyle/>
          <a:p>
            <a:pPr marL="171363" lvl="1" eaLnBrk="0">
              <a:lnSpc>
                <a:spcPct val="116000"/>
              </a:lnSpc>
              <a:buClr>
                <a:srgbClr val="993300"/>
              </a:buClr>
              <a:buSzPct val="100000"/>
              <a:tabLst>
                <a:tab pos="656650" algn="l"/>
                <a:tab pos="1313299" algn="l"/>
                <a:tab pos="1969949" algn="l"/>
                <a:tab pos="2626599" algn="l"/>
                <a:tab pos="3283248" algn="l"/>
                <a:tab pos="3939898" algn="l"/>
                <a:tab pos="4595108" algn="l"/>
                <a:tab pos="5253198" algn="l"/>
                <a:tab pos="5909847" algn="l"/>
                <a:tab pos="6563617" algn="l"/>
                <a:tab pos="7218827" algn="l"/>
              </a:tabLst>
              <a:defRPr/>
            </a:pPr>
            <a:r>
              <a:rPr lang="ru-RU" sz="3600" b="1" dirty="0">
                <a:solidFill>
                  <a:srgbClr val="0000FF"/>
                </a:solidFill>
                <a:effectLst>
                  <a:outerShdw blurRad="38100" dist="38100" dir="2700000" algn="tl">
                    <a:srgbClr val="000000"/>
                  </a:outerShdw>
                </a:effectLst>
              </a:rPr>
              <a:t> </a:t>
            </a:r>
            <a:r>
              <a:rPr lang="ru-RU" sz="4200" b="1" dirty="0">
                <a:solidFill>
                  <a:schemeClr val="tx2"/>
                </a:solidFill>
                <a:effectLst>
                  <a:outerShdw blurRad="38100" dist="38100" dir="2700000" algn="tl">
                    <a:srgbClr val="C0C0C0"/>
                  </a:outerShdw>
                </a:effectLst>
                <a:latin typeface="+mj-lt"/>
                <a:ea typeface="+mj-ea"/>
                <a:cs typeface="+mj-cs"/>
              </a:rPr>
              <a:t>Состав процессора</a:t>
            </a:r>
            <a:r>
              <a:rPr lang="en-GB" sz="4200" b="1" dirty="0">
                <a:solidFill>
                  <a:schemeClr val="tx2"/>
                </a:solidFill>
                <a:effectLst>
                  <a:outerShdw blurRad="38100" dist="38100" dir="2700000" algn="tl">
                    <a:srgbClr val="C0C0C0"/>
                  </a:outerShdw>
                </a:effectLst>
                <a:latin typeface="+mj-lt"/>
                <a:ea typeface="+mj-ea"/>
                <a:cs typeface="+mj-cs"/>
              </a:rPr>
              <a:t>       </a:t>
            </a:r>
          </a:p>
          <a:p>
            <a:pPr marL="516968" lvl="3" eaLnBrk="0">
              <a:lnSpc>
                <a:spcPct val="116000"/>
              </a:lnSpc>
              <a:buClr>
                <a:srgbClr val="993300"/>
              </a:buClr>
              <a:buSzPct val="100000"/>
              <a:tabLst>
                <a:tab pos="656650" algn="l"/>
                <a:tab pos="1313299" algn="l"/>
                <a:tab pos="1969949" algn="l"/>
                <a:tab pos="2626599" algn="l"/>
                <a:tab pos="3283248" algn="l"/>
                <a:tab pos="3939898" algn="l"/>
                <a:tab pos="4595108" algn="l"/>
                <a:tab pos="5253198" algn="l"/>
                <a:tab pos="5909847" algn="l"/>
                <a:tab pos="6563617" algn="l"/>
                <a:tab pos="7218827" algn="l"/>
              </a:tabLst>
              <a:defRPr/>
            </a:pPr>
            <a:endParaRPr lang="en-GB" sz="2500" b="1" i="1" dirty="0">
              <a:solidFill>
                <a:srgbClr val="0000FF"/>
              </a:solidFill>
            </a:endParaRPr>
          </a:p>
        </p:txBody>
      </p:sp>
      <p:sp>
        <p:nvSpPr>
          <p:cNvPr id="22531" name="Text Box 3"/>
          <p:cNvSpPr txBox="1">
            <a:spLocks noChangeArrowheads="1"/>
          </p:cNvSpPr>
          <p:nvPr/>
        </p:nvSpPr>
        <p:spPr bwMode="auto">
          <a:xfrm>
            <a:off x="457920" y="1795869"/>
            <a:ext cx="8686080" cy="1915008"/>
          </a:xfrm>
          <a:prstGeom prst="rect">
            <a:avLst/>
          </a:prstGeom>
          <a:noFill/>
          <a:ln w="9525">
            <a:noFill/>
            <a:miter lim="800000"/>
            <a:headEnd/>
            <a:tailEnd/>
          </a:ln>
        </p:spPr>
        <p:txBody>
          <a:bodyPr lIns="82927" tIns="41464" rIns="82927" bIns="41464">
            <a:spAutoFit/>
          </a:bodyPr>
          <a:lstStyle/>
          <a:p>
            <a:pPr marL="311045" indent="-311045">
              <a:buFont typeface="Wingdings" pitchFamily="2" charset="2"/>
              <a:buChar char="§"/>
            </a:pPr>
            <a:r>
              <a:rPr lang="ru-RU" sz="2900" b="1" dirty="0"/>
              <a:t>устройство управления;</a:t>
            </a:r>
          </a:p>
          <a:p>
            <a:pPr marL="311045" indent="-311045">
              <a:buFont typeface="Wingdings" pitchFamily="2" charset="2"/>
              <a:buChar char="§"/>
            </a:pPr>
            <a:r>
              <a:rPr lang="ru-RU" sz="2900" b="1" dirty="0"/>
              <a:t>арифметико-логическое устройство;</a:t>
            </a:r>
          </a:p>
          <a:p>
            <a:pPr marL="311045" indent="-311045">
              <a:buFont typeface="Wingdings" pitchFamily="2" charset="2"/>
              <a:buChar char="§"/>
            </a:pPr>
            <a:r>
              <a:rPr lang="ru-RU" sz="2900" b="1" dirty="0"/>
              <a:t>регистры памяти;</a:t>
            </a:r>
          </a:p>
          <a:p>
            <a:pPr marL="311045" indent="-311045">
              <a:buFont typeface="Wingdings" pitchFamily="2" charset="2"/>
              <a:buChar char="§"/>
            </a:pPr>
            <a:r>
              <a:rPr lang="ru-RU" sz="2900" b="1" dirty="0"/>
              <a:t>шины данных, команд,   адресов</a:t>
            </a:r>
          </a:p>
        </p:txBody>
      </p:sp>
      <p:pic>
        <p:nvPicPr>
          <p:cNvPr id="22532" name="Picture 5" descr="s80530">
            <a:hlinkClick r:id="rId3" tooltip="&quot;Нажмите, для просмотра в полном размере...&quot;"/>
          </p:cNvPr>
          <p:cNvPicPr>
            <a:picLocks noChangeAspect="1" noChangeArrowheads="1"/>
          </p:cNvPicPr>
          <p:nvPr/>
        </p:nvPicPr>
        <p:blipFill>
          <a:blip r:embed="rId4" cstate="print"/>
          <a:srcRect/>
          <a:stretch>
            <a:fillRect/>
          </a:stretch>
        </p:blipFill>
        <p:spPr bwMode="auto">
          <a:xfrm>
            <a:off x="979201" y="3800559"/>
            <a:ext cx="7054560" cy="2763650"/>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323528" y="1613089"/>
            <a:ext cx="8424936" cy="1569660"/>
          </a:xfrm>
          <a:prstGeom prst="rect">
            <a:avLst/>
          </a:prstGeom>
          <a:noFill/>
          <a:ln w="9525">
            <a:noFill/>
            <a:miter lim="800000"/>
            <a:headEnd/>
            <a:tailEnd/>
          </a:ln>
        </p:spPr>
        <p:txBody>
          <a:bodyPr wrap="square" anchor="ctr">
            <a:spAutoFit/>
          </a:bodyPr>
          <a:lstStyle/>
          <a:p>
            <a:r>
              <a:rPr lang="ru-RU" sz="3200" b="1" i="1" dirty="0" smtClean="0">
                <a:cs typeface="Times New Roman" pitchFamily="18" charset="0"/>
              </a:rPr>
              <a:t>По </a:t>
            </a:r>
            <a:r>
              <a:rPr lang="ru-RU" sz="3200" b="1" i="1" dirty="0">
                <a:cs typeface="Times New Roman" pitchFamily="18" charset="0"/>
              </a:rPr>
              <a:t>заданной логической </a:t>
            </a:r>
            <a:r>
              <a:rPr lang="ru-RU" sz="3200" b="1" i="1" dirty="0" smtClean="0">
                <a:cs typeface="Times New Roman" pitchFamily="18" charset="0"/>
              </a:rPr>
              <a:t>функции построить логическую схему и таблицу истинности данной функции. </a:t>
            </a:r>
          </a:p>
        </p:txBody>
      </p:sp>
      <p:graphicFrame>
        <p:nvGraphicFramePr>
          <p:cNvPr id="1026" name="Object 1"/>
          <p:cNvGraphicFramePr>
            <a:graphicFrameLocks noChangeAspect="1"/>
          </p:cNvGraphicFramePr>
          <p:nvPr/>
        </p:nvGraphicFramePr>
        <p:xfrm>
          <a:off x="2555776" y="3645024"/>
          <a:ext cx="3268662" cy="714375"/>
        </p:xfrm>
        <a:graphic>
          <a:graphicData uri="http://schemas.openxmlformats.org/presentationml/2006/ole">
            <p:oleObj spid="_x0000_s76808" name="Формула" r:id="rId3" imgW="939392" imgH="203112" progId="Equation.3">
              <p:embed/>
            </p:oleObj>
          </a:graphicData>
        </a:graphic>
      </p:graphicFrame>
      <p:sp>
        <p:nvSpPr>
          <p:cNvPr id="18435" name="Rectangle 3"/>
          <p:cNvSpPr>
            <a:spLocks noChangeArrowheads="1"/>
          </p:cNvSpPr>
          <p:nvPr/>
        </p:nvSpPr>
        <p:spPr bwMode="auto">
          <a:xfrm>
            <a:off x="755576" y="3717032"/>
            <a:ext cx="7929563" cy="584775"/>
          </a:xfrm>
          <a:prstGeom prst="rect">
            <a:avLst/>
          </a:prstGeom>
          <a:noFill/>
          <a:ln w="9525">
            <a:noFill/>
            <a:miter lim="800000"/>
            <a:headEnd/>
            <a:tailEnd/>
          </a:ln>
          <a:effectLst/>
        </p:spPr>
        <p:txBody>
          <a:bodyPr anchor="ctr">
            <a:spAutoFit/>
          </a:bodyPr>
          <a:lstStyle/>
          <a:p>
            <a:r>
              <a:rPr lang="en-US" sz="3200" b="1" i="1" dirty="0" smtClean="0">
                <a:cs typeface="Times New Roman" pitchFamily="18" charset="0"/>
              </a:rPr>
              <a:t>F</a:t>
            </a:r>
            <a:r>
              <a:rPr lang="ru-RU" sz="3200" b="1" i="1" dirty="0" smtClean="0">
                <a:cs typeface="Times New Roman" pitchFamily="18" charset="0"/>
              </a:rPr>
              <a:t>(</a:t>
            </a:r>
            <a:r>
              <a:rPr lang="en-US" sz="3200" b="1" i="1" dirty="0" smtClean="0">
                <a:cs typeface="Times New Roman" pitchFamily="18" charset="0"/>
              </a:rPr>
              <a:t>A</a:t>
            </a:r>
            <a:r>
              <a:rPr lang="ru-RU" sz="3200" b="1" i="1" dirty="0" smtClean="0">
                <a:cs typeface="Times New Roman" pitchFamily="18" charset="0"/>
              </a:rPr>
              <a:t>,</a:t>
            </a:r>
            <a:r>
              <a:rPr lang="en-US" sz="3200" b="1" i="1" dirty="0" smtClean="0">
                <a:cs typeface="Times New Roman" pitchFamily="18" charset="0"/>
              </a:rPr>
              <a:t>B</a:t>
            </a:r>
            <a:r>
              <a:rPr lang="ru-RU" sz="3200" b="1" i="1" dirty="0" smtClean="0">
                <a:cs typeface="Times New Roman" pitchFamily="18" charset="0"/>
              </a:rPr>
              <a:t>)=</a:t>
            </a:r>
            <a:endParaRPr lang="ru-RU" sz="3200" i="1" dirty="0"/>
          </a:p>
        </p:txBody>
      </p:sp>
      <p:sp>
        <p:nvSpPr>
          <p:cNvPr id="5" name="Rectangle 1"/>
          <p:cNvSpPr>
            <a:spLocks noChangeArrowheads="1"/>
          </p:cNvSpPr>
          <p:nvPr/>
        </p:nvSpPr>
        <p:spPr bwMode="auto">
          <a:xfrm>
            <a:off x="2428875" y="341869"/>
            <a:ext cx="3429000" cy="738664"/>
          </a:xfrm>
          <a:prstGeom prst="rect">
            <a:avLst/>
          </a:prstGeom>
          <a:noFill/>
          <a:ln w="9525">
            <a:noFill/>
            <a:miter lim="800000"/>
            <a:headEnd/>
            <a:tailEnd/>
          </a:ln>
          <a:effectLst/>
        </p:spPr>
        <p:txBody>
          <a:bodyPr anchor="ctr">
            <a:spAutoFit/>
          </a:bodyPr>
          <a:lstStyle/>
          <a:p>
            <a:pPr indent="342900">
              <a:defRPr/>
            </a:pPr>
            <a:r>
              <a:rPr lang="ru-RU" sz="4200" b="1" kern="0" dirty="0" smtClean="0">
                <a:solidFill>
                  <a:schemeClr val="tx2"/>
                </a:solidFill>
                <a:effectLst>
                  <a:outerShdw blurRad="38100" dist="38100" dir="2700000" algn="tl">
                    <a:srgbClr val="C0C0C0"/>
                  </a:outerShdw>
                </a:effectLst>
                <a:latin typeface="+mj-lt"/>
                <a:ea typeface="+mj-ea"/>
                <a:cs typeface="+mj-cs"/>
              </a:rPr>
              <a:t>Задание:</a:t>
            </a:r>
            <a:endParaRPr lang="ru-RU" sz="4200" b="1" kern="0" dirty="0">
              <a:solidFill>
                <a:schemeClr val="tx2"/>
              </a:solidFill>
              <a:effectLst>
                <a:outerShdw blurRad="38100" dist="38100" dir="2700000" algn="tl">
                  <a:srgbClr val="C0C0C0"/>
                </a:outerShdw>
              </a:effectLst>
              <a:latin typeface="+mj-lt"/>
              <a:ea typeface="+mj-ea"/>
              <a:cs typeface="+mj-cs"/>
            </a:endParaRPr>
          </a:p>
        </p:txBody>
      </p:sp>
      <p:sp>
        <p:nvSpPr>
          <p:cNvPr id="6" name="Rectangle 3"/>
          <p:cNvSpPr>
            <a:spLocks noChangeArrowheads="1"/>
          </p:cNvSpPr>
          <p:nvPr/>
        </p:nvSpPr>
        <p:spPr bwMode="auto">
          <a:xfrm>
            <a:off x="683568" y="4437112"/>
            <a:ext cx="7929563" cy="584775"/>
          </a:xfrm>
          <a:prstGeom prst="rect">
            <a:avLst/>
          </a:prstGeom>
          <a:noFill/>
          <a:ln w="9525">
            <a:noFill/>
            <a:miter lim="800000"/>
            <a:headEnd/>
            <a:tailEnd/>
          </a:ln>
          <a:effectLst/>
        </p:spPr>
        <p:txBody>
          <a:bodyPr anchor="ctr">
            <a:spAutoFit/>
          </a:bodyPr>
          <a:lstStyle/>
          <a:p>
            <a:r>
              <a:rPr lang="en-US" sz="3200" b="1" i="1" dirty="0" smtClean="0">
                <a:cs typeface="Times New Roman" pitchFamily="18" charset="0"/>
              </a:rPr>
              <a:t>F</a:t>
            </a:r>
            <a:r>
              <a:rPr lang="ru-RU" sz="3200" b="1" i="1" dirty="0" smtClean="0">
                <a:cs typeface="Times New Roman" pitchFamily="18" charset="0"/>
              </a:rPr>
              <a:t>(</a:t>
            </a:r>
            <a:r>
              <a:rPr lang="en-US" sz="3200" b="1" i="1" dirty="0" smtClean="0">
                <a:cs typeface="Times New Roman" pitchFamily="18" charset="0"/>
              </a:rPr>
              <a:t>A</a:t>
            </a:r>
            <a:r>
              <a:rPr lang="ru-RU" sz="3200" b="1" i="1" dirty="0" smtClean="0">
                <a:cs typeface="Times New Roman" pitchFamily="18" charset="0"/>
              </a:rPr>
              <a:t>,</a:t>
            </a:r>
            <a:r>
              <a:rPr lang="en-US" sz="3200" b="1" i="1" dirty="0" smtClean="0">
                <a:cs typeface="Times New Roman" pitchFamily="18" charset="0"/>
              </a:rPr>
              <a:t>B</a:t>
            </a:r>
            <a:r>
              <a:rPr lang="ru-RU" sz="3200" b="1" i="1" dirty="0" smtClean="0">
                <a:cs typeface="Times New Roman" pitchFamily="18" charset="0"/>
              </a:rPr>
              <a:t>)=</a:t>
            </a:r>
            <a:endParaRPr lang="ru-RU" sz="3200" i="1" dirty="0"/>
          </a:p>
        </p:txBody>
      </p:sp>
      <p:graphicFrame>
        <p:nvGraphicFramePr>
          <p:cNvPr id="7" name="Object 1"/>
          <p:cNvGraphicFramePr>
            <a:graphicFrameLocks noChangeAspect="1"/>
          </p:cNvGraphicFramePr>
          <p:nvPr/>
        </p:nvGraphicFramePr>
        <p:xfrm>
          <a:off x="2555776" y="4365104"/>
          <a:ext cx="3312368" cy="714744"/>
        </p:xfrm>
        <a:graphic>
          <a:graphicData uri="http://schemas.openxmlformats.org/presentationml/2006/ole">
            <p:oleObj spid="_x0000_s76809" name="Формула" r:id="rId4" imgW="952087" imgH="203112" progId="Equation.3">
              <p:embed/>
            </p:oleObj>
          </a:graphicData>
        </a:graphic>
      </p:graphicFrame>
      <p:sp>
        <p:nvSpPr>
          <p:cNvPr id="8" name="Rectangle 3"/>
          <p:cNvSpPr>
            <a:spLocks noChangeArrowheads="1"/>
          </p:cNvSpPr>
          <p:nvPr/>
        </p:nvSpPr>
        <p:spPr bwMode="auto">
          <a:xfrm>
            <a:off x="611560" y="5229200"/>
            <a:ext cx="7929563" cy="584775"/>
          </a:xfrm>
          <a:prstGeom prst="rect">
            <a:avLst/>
          </a:prstGeom>
          <a:noFill/>
          <a:ln w="9525">
            <a:noFill/>
            <a:miter lim="800000"/>
            <a:headEnd/>
            <a:tailEnd/>
          </a:ln>
          <a:effectLst/>
        </p:spPr>
        <p:txBody>
          <a:bodyPr anchor="ctr">
            <a:spAutoFit/>
          </a:bodyPr>
          <a:lstStyle/>
          <a:p>
            <a:r>
              <a:rPr lang="en-US" sz="3200" b="1" i="1" dirty="0" smtClean="0">
                <a:cs typeface="Times New Roman" pitchFamily="18" charset="0"/>
              </a:rPr>
              <a:t>F</a:t>
            </a:r>
            <a:r>
              <a:rPr lang="ru-RU" sz="3200" b="1" i="1" dirty="0" smtClean="0">
                <a:cs typeface="Times New Roman" pitchFamily="18" charset="0"/>
              </a:rPr>
              <a:t>(</a:t>
            </a:r>
            <a:r>
              <a:rPr lang="en-US" sz="3200" b="1" i="1" dirty="0" smtClean="0">
                <a:cs typeface="Times New Roman" pitchFamily="18" charset="0"/>
              </a:rPr>
              <a:t>A</a:t>
            </a:r>
            <a:r>
              <a:rPr lang="ru-RU" sz="3200" b="1" i="1" dirty="0" smtClean="0">
                <a:cs typeface="Times New Roman" pitchFamily="18" charset="0"/>
              </a:rPr>
              <a:t>,</a:t>
            </a:r>
            <a:r>
              <a:rPr lang="en-US" sz="3200" b="1" i="1" dirty="0" smtClean="0">
                <a:cs typeface="Times New Roman" pitchFamily="18" charset="0"/>
              </a:rPr>
              <a:t>B</a:t>
            </a:r>
            <a:r>
              <a:rPr lang="ru-RU" sz="3200" b="1" i="1" dirty="0" smtClean="0">
                <a:cs typeface="Times New Roman" pitchFamily="18" charset="0"/>
              </a:rPr>
              <a:t>,С)=</a:t>
            </a:r>
            <a:endParaRPr lang="ru-RU" sz="3200" i="1" dirty="0"/>
          </a:p>
        </p:txBody>
      </p:sp>
      <p:graphicFrame>
        <p:nvGraphicFramePr>
          <p:cNvPr id="9" name="Object 1"/>
          <p:cNvGraphicFramePr>
            <a:graphicFrameLocks noChangeAspect="1"/>
          </p:cNvGraphicFramePr>
          <p:nvPr/>
        </p:nvGraphicFramePr>
        <p:xfrm>
          <a:off x="2843808" y="5085184"/>
          <a:ext cx="4283075" cy="714375"/>
        </p:xfrm>
        <a:graphic>
          <a:graphicData uri="http://schemas.openxmlformats.org/presentationml/2006/ole">
            <p:oleObj spid="_x0000_s76810" name="Формула" r:id="rId5" imgW="1231366" imgH="203112" progId="Equation.3">
              <p:embed/>
            </p:oleObj>
          </a:graphicData>
        </a:graphic>
      </p:graphicFrame>
      <p:cxnSp>
        <p:nvCxnSpPr>
          <p:cNvPr id="11" name="Прямая соединительная линия 10"/>
          <p:cNvCxnSpPr/>
          <p:nvPr/>
        </p:nvCxnSpPr>
        <p:spPr>
          <a:xfrm>
            <a:off x="6660232" y="5229200"/>
            <a:ext cx="432048" cy="0"/>
          </a:xfrm>
          <a:prstGeom prst="line">
            <a:avLst/>
          </a:prstGeom>
        </p:spPr>
        <p:style>
          <a:lnRef idx="2">
            <a:schemeClr val="accent4"/>
          </a:lnRef>
          <a:fillRef idx="0">
            <a:schemeClr val="accent4"/>
          </a:fillRef>
          <a:effectRef idx="1">
            <a:schemeClr val="accent4"/>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ChangeArrowheads="1"/>
          </p:cNvSpPr>
          <p:nvPr/>
        </p:nvSpPr>
        <p:spPr bwMode="auto">
          <a:xfrm>
            <a:off x="323528" y="1489978"/>
            <a:ext cx="8424936" cy="1815882"/>
          </a:xfrm>
          <a:prstGeom prst="rect">
            <a:avLst/>
          </a:prstGeom>
          <a:noFill/>
          <a:ln w="9525">
            <a:noFill/>
            <a:miter lim="800000"/>
            <a:headEnd/>
            <a:tailEnd/>
          </a:ln>
        </p:spPr>
        <p:txBody>
          <a:bodyPr wrap="square" anchor="ctr">
            <a:spAutoFit/>
          </a:bodyPr>
          <a:lstStyle/>
          <a:p>
            <a:r>
              <a:rPr lang="ru-RU" sz="2800" dirty="0">
                <a:effectLst>
                  <a:outerShdw blurRad="38100" dist="38100" dir="2700000" algn="tl">
                    <a:srgbClr val="000000">
                      <a:alpha val="43137"/>
                    </a:srgbClr>
                  </a:outerShdw>
                </a:effectLst>
              </a:rPr>
              <a:t>Логическая схема имеет два входа </a:t>
            </a:r>
            <a:r>
              <a:rPr lang="en-US" sz="2800" dirty="0">
                <a:effectLst>
                  <a:outerShdw blurRad="38100" dist="38100" dir="2700000" algn="tl">
                    <a:srgbClr val="000000">
                      <a:alpha val="43137"/>
                    </a:srgbClr>
                  </a:outerShdw>
                </a:effectLst>
              </a:rPr>
              <a:t>X</a:t>
            </a:r>
            <a:r>
              <a:rPr lang="ru-RU" sz="2800" dirty="0">
                <a:effectLst>
                  <a:outerShdw blurRad="38100" dist="38100" dir="2700000" algn="tl">
                    <a:srgbClr val="000000">
                      <a:alpha val="43137"/>
                    </a:srgbClr>
                  </a:outerShdw>
                </a:effectLst>
              </a:rPr>
              <a:t> и </a:t>
            </a:r>
            <a:r>
              <a:rPr lang="en-US" sz="2800" dirty="0">
                <a:effectLst>
                  <a:outerShdw blurRad="38100" dist="38100" dir="2700000" algn="tl">
                    <a:srgbClr val="000000">
                      <a:alpha val="43137"/>
                    </a:srgbClr>
                  </a:outerShdw>
                </a:effectLst>
              </a:rPr>
              <a:t>Y</a:t>
            </a:r>
            <a:r>
              <a:rPr lang="ru-RU" sz="2800" dirty="0">
                <a:effectLst>
                  <a:outerShdw blurRad="38100" dist="38100" dir="2700000" algn="tl">
                    <a:srgbClr val="000000">
                      <a:alpha val="43137"/>
                    </a:srgbClr>
                  </a:outerShdw>
                </a:effectLst>
              </a:rPr>
              <a:t>. Определить логические функции </a:t>
            </a:r>
            <a:r>
              <a:rPr lang="en-US" sz="2800" dirty="0">
                <a:effectLst>
                  <a:outerShdw blurRad="38100" dist="38100" dir="2700000" algn="tl">
                    <a:srgbClr val="000000">
                      <a:alpha val="43137"/>
                    </a:srgbClr>
                  </a:outerShdw>
                </a:effectLst>
              </a:rPr>
              <a:t>F</a:t>
            </a:r>
            <a:r>
              <a:rPr lang="ru-RU" sz="2800" baseline="-25000" dirty="0">
                <a:effectLst>
                  <a:outerShdw blurRad="38100" dist="38100" dir="2700000" algn="tl">
                    <a:srgbClr val="000000">
                      <a:alpha val="43137"/>
                    </a:srgbClr>
                  </a:outerShdw>
                </a:effectLst>
              </a:rPr>
              <a:t>1</a:t>
            </a:r>
            <a:r>
              <a:rPr lang="ru-RU" sz="2800" dirty="0">
                <a:effectLst>
                  <a:outerShdw blurRad="38100" dist="38100" dir="2700000" algn="tl">
                    <a:srgbClr val="000000">
                      <a:alpha val="43137"/>
                    </a:srgbClr>
                  </a:outerShdw>
                </a:effectLst>
              </a:rPr>
              <a:t>(</a:t>
            </a:r>
            <a:r>
              <a:rPr lang="en-US" sz="2800" dirty="0">
                <a:effectLst>
                  <a:outerShdw blurRad="38100" dist="38100" dir="2700000" algn="tl">
                    <a:srgbClr val="000000">
                      <a:alpha val="43137"/>
                    </a:srgbClr>
                  </a:outerShdw>
                </a:effectLst>
              </a:rPr>
              <a:t>X</a:t>
            </a:r>
            <a:r>
              <a:rPr lang="ru-RU" sz="2800" dirty="0">
                <a:effectLst>
                  <a:outerShdw blurRad="38100" dist="38100" dir="2700000" algn="tl">
                    <a:srgbClr val="000000">
                      <a:alpha val="43137"/>
                    </a:srgbClr>
                  </a:outerShdw>
                </a:effectLst>
              </a:rPr>
              <a:t>,</a:t>
            </a:r>
            <a:r>
              <a:rPr lang="en-US" sz="2800" dirty="0">
                <a:effectLst>
                  <a:outerShdw blurRad="38100" dist="38100" dir="2700000" algn="tl">
                    <a:srgbClr val="000000">
                      <a:alpha val="43137"/>
                    </a:srgbClr>
                  </a:outerShdw>
                </a:effectLst>
              </a:rPr>
              <a:t>Y</a:t>
            </a:r>
            <a:r>
              <a:rPr lang="ru-RU" sz="2800" dirty="0">
                <a:effectLst>
                  <a:outerShdw blurRad="38100" dist="38100" dir="2700000" algn="tl">
                    <a:srgbClr val="000000">
                      <a:alpha val="43137"/>
                    </a:srgbClr>
                  </a:outerShdw>
                </a:effectLst>
              </a:rPr>
              <a:t>) и </a:t>
            </a:r>
            <a:r>
              <a:rPr lang="en-US" sz="2800" dirty="0">
                <a:effectLst>
                  <a:outerShdw blurRad="38100" dist="38100" dir="2700000" algn="tl">
                    <a:srgbClr val="000000">
                      <a:alpha val="43137"/>
                    </a:srgbClr>
                  </a:outerShdw>
                </a:effectLst>
              </a:rPr>
              <a:t>F</a:t>
            </a:r>
            <a:r>
              <a:rPr lang="ru-RU" sz="2800" baseline="-25000" dirty="0">
                <a:effectLst>
                  <a:outerShdw blurRad="38100" dist="38100" dir="2700000" algn="tl">
                    <a:srgbClr val="000000">
                      <a:alpha val="43137"/>
                    </a:srgbClr>
                  </a:outerShdw>
                </a:effectLst>
              </a:rPr>
              <a:t>2</a:t>
            </a:r>
            <a:r>
              <a:rPr lang="ru-RU" sz="2800" dirty="0">
                <a:effectLst>
                  <a:outerShdw blurRad="38100" dist="38100" dir="2700000" algn="tl">
                    <a:srgbClr val="000000">
                      <a:alpha val="43137"/>
                    </a:srgbClr>
                  </a:outerShdw>
                </a:effectLst>
              </a:rPr>
              <a:t>(</a:t>
            </a:r>
            <a:r>
              <a:rPr lang="en-US" sz="2800" dirty="0">
                <a:effectLst>
                  <a:outerShdw blurRad="38100" dist="38100" dir="2700000" algn="tl">
                    <a:srgbClr val="000000">
                      <a:alpha val="43137"/>
                    </a:srgbClr>
                  </a:outerShdw>
                </a:effectLst>
              </a:rPr>
              <a:t>X</a:t>
            </a:r>
            <a:r>
              <a:rPr lang="ru-RU" sz="2800" dirty="0">
                <a:effectLst>
                  <a:outerShdw blurRad="38100" dist="38100" dir="2700000" algn="tl">
                    <a:srgbClr val="000000">
                      <a:alpha val="43137"/>
                    </a:srgbClr>
                  </a:outerShdw>
                </a:effectLst>
              </a:rPr>
              <a:t>,</a:t>
            </a:r>
            <a:r>
              <a:rPr lang="en-US" sz="2800" dirty="0">
                <a:effectLst>
                  <a:outerShdw blurRad="38100" dist="38100" dir="2700000" algn="tl">
                    <a:srgbClr val="000000">
                      <a:alpha val="43137"/>
                    </a:srgbClr>
                  </a:outerShdw>
                </a:effectLst>
              </a:rPr>
              <a:t>Y</a:t>
            </a:r>
            <a:r>
              <a:rPr lang="ru-RU" sz="2800" dirty="0">
                <a:effectLst>
                  <a:outerShdw blurRad="38100" dist="38100" dir="2700000" algn="tl">
                    <a:srgbClr val="000000">
                      <a:alpha val="43137"/>
                    </a:srgbClr>
                  </a:outerShdw>
                </a:effectLst>
              </a:rPr>
              <a:t>), которые реализуются на ее двух выходах.</a:t>
            </a:r>
            <a:endParaRPr lang="ru-RU" sz="2800" dirty="0" smtClean="0">
              <a:cs typeface="Times New Roman" pitchFamily="18" charset="0"/>
            </a:endParaRPr>
          </a:p>
        </p:txBody>
      </p:sp>
      <p:sp>
        <p:nvSpPr>
          <p:cNvPr id="5" name="Rectangle 1"/>
          <p:cNvSpPr>
            <a:spLocks noChangeArrowheads="1"/>
          </p:cNvSpPr>
          <p:nvPr/>
        </p:nvSpPr>
        <p:spPr bwMode="auto">
          <a:xfrm>
            <a:off x="2428875" y="341869"/>
            <a:ext cx="3429000" cy="738664"/>
          </a:xfrm>
          <a:prstGeom prst="rect">
            <a:avLst/>
          </a:prstGeom>
          <a:noFill/>
          <a:ln w="9525">
            <a:noFill/>
            <a:miter lim="800000"/>
            <a:headEnd/>
            <a:tailEnd/>
          </a:ln>
          <a:effectLst/>
        </p:spPr>
        <p:txBody>
          <a:bodyPr anchor="ctr">
            <a:spAutoFit/>
          </a:bodyPr>
          <a:lstStyle/>
          <a:p>
            <a:pPr indent="342900">
              <a:defRPr/>
            </a:pPr>
            <a:r>
              <a:rPr lang="ru-RU" sz="4200" b="1" kern="0" dirty="0" smtClean="0">
                <a:solidFill>
                  <a:schemeClr val="tx2"/>
                </a:solidFill>
                <a:effectLst>
                  <a:outerShdw blurRad="38100" dist="38100" dir="2700000" algn="tl">
                    <a:srgbClr val="C0C0C0"/>
                  </a:outerShdw>
                </a:effectLst>
                <a:latin typeface="+mj-lt"/>
                <a:ea typeface="+mj-ea"/>
                <a:cs typeface="+mj-cs"/>
              </a:rPr>
              <a:t>Задание:</a:t>
            </a:r>
            <a:endParaRPr lang="ru-RU" sz="4200" b="1" kern="0" dirty="0">
              <a:solidFill>
                <a:schemeClr val="tx2"/>
              </a:solidFill>
              <a:effectLst>
                <a:outerShdw blurRad="38100" dist="38100" dir="2700000" algn="tl">
                  <a:srgbClr val="C0C0C0"/>
                </a:outerShdw>
              </a:effectLst>
              <a:latin typeface="+mj-lt"/>
              <a:ea typeface="+mj-ea"/>
              <a:cs typeface="+mj-cs"/>
            </a:endParaRPr>
          </a:p>
        </p:txBody>
      </p:sp>
      <p:grpSp>
        <p:nvGrpSpPr>
          <p:cNvPr id="12" name="Group 2"/>
          <p:cNvGrpSpPr>
            <a:grpSpLocks/>
          </p:cNvGrpSpPr>
          <p:nvPr/>
        </p:nvGrpSpPr>
        <p:grpSpPr bwMode="auto">
          <a:xfrm>
            <a:off x="2483768" y="3213128"/>
            <a:ext cx="5512668" cy="2862484"/>
            <a:chOff x="2421" y="8731"/>
            <a:chExt cx="7740" cy="4283"/>
          </a:xfrm>
        </p:grpSpPr>
        <p:sp>
          <p:nvSpPr>
            <p:cNvPr id="13" name="Rectangle 3"/>
            <p:cNvSpPr>
              <a:spLocks noChangeArrowheads="1"/>
            </p:cNvSpPr>
            <p:nvPr/>
          </p:nvSpPr>
          <p:spPr bwMode="auto">
            <a:xfrm>
              <a:off x="3321" y="9234"/>
              <a:ext cx="900" cy="1260"/>
            </a:xfrm>
            <a:prstGeom prst="rect">
              <a:avLst/>
            </a:prstGeom>
            <a:solidFill>
              <a:srgbClr val="FFFFFF"/>
            </a:solidFill>
            <a:ln w="9525">
              <a:solidFill>
                <a:srgbClr val="000000"/>
              </a:solidFill>
              <a:miter lim="800000"/>
              <a:headEnd/>
              <a:tailEnd/>
            </a:ln>
          </p:spPr>
          <p:txBody>
            <a:bodyPr/>
            <a:lstStyle/>
            <a:p>
              <a:endParaRPr lang="ru-RU" sz="5400">
                <a:latin typeface="Trebuchet MS" pitchFamily="34" charset="0"/>
              </a:endParaRPr>
            </a:p>
          </p:txBody>
        </p:sp>
        <p:sp>
          <p:nvSpPr>
            <p:cNvPr id="14" name="Rectangle 4"/>
            <p:cNvSpPr>
              <a:spLocks noChangeArrowheads="1"/>
            </p:cNvSpPr>
            <p:nvPr/>
          </p:nvSpPr>
          <p:spPr bwMode="auto">
            <a:xfrm>
              <a:off x="3321" y="11754"/>
              <a:ext cx="900" cy="1260"/>
            </a:xfrm>
            <a:prstGeom prst="rect">
              <a:avLst/>
            </a:prstGeom>
            <a:solidFill>
              <a:srgbClr val="FFFFFF"/>
            </a:solidFill>
            <a:ln w="9525">
              <a:solidFill>
                <a:srgbClr val="000000"/>
              </a:solidFill>
              <a:miter lim="800000"/>
              <a:headEnd/>
              <a:tailEnd/>
            </a:ln>
          </p:spPr>
          <p:txBody>
            <a:bodyPr/>
            <a:lstStyle/>
            <a:p>
              <a:endParaRPr lang="ru-RU" sz="5400">
                <a:latin typeface="Trebuchet MS" pitchFamily="34" charset="0"/>
              </a:endParaRPr>
            </a:p>
          </p:txBody>
        </p:sp>
        <p:sp>
          <p:nvSpPr>
            <p:cNvPr id="15" name="Rectangle 5"/>
            <p:cNvSpPr>
              <a:spLocks noChangeArrowheads="1"/>
            </p:cNvSpPr>
            <p:nvPr/>
          </p:nvSpPr>
          <p:spPr bwMode="auto">
            <a:xfrm>
              <a:off x="5858" y="10993"/>
              <a:ext cx="900" cy="1260"/>
            </a:xfrm>
            <a:prstGeom prst="rect">
              <a:avLst/>
            </a:prstGeom>
            <a:solidFill>
              <a:srgbClr val="FFFFFF"/>
            </a:solidFill>
            <a:ln w="9525">
              <a:solidFill>
                <a:srgbClr val="000000"/>
              </a:solidFill>
              <a:miter lim="800000"/>
              <a:headEnd/>
              <a:tailEnd/>
            </a:ln>
          </p:spPr>
          <p:txBody>
            <a:bodyPr/>
            <a:lstStyle/>
            <a:p>
              <a:endParaRPr lang="ru-RU" sz="5400">
                <a:latin typeface="Trebuchet MS" pitchFamily="34" charset="0"/>
              </a:endParaRPr>
            </a:p>
          </p:txBody>
        </p:sp>
        <p:sp>
          <p:nvSpPr>
            <p:cNvPr id="16" name="Rectangle 6"/>
            <p:cNvSpPr>
              <a:spLocks noChangeArrowheads="1"/>
            </p:cNvSpPr>
            <p:nvPr/>
          </p:nvSpPr>
          <p:spPr bwMode="auto">
            <a:xfrm>
              <a:off x="7982" y="11532"/>
              <a:ext cx="900" cy="1260"/>
            </a:xfrm>
            <a:prstGeom prst="rect">
              <a:avLst/>
            </a:prstGeom>
            <a:solidFill>
              <a:srgbClr val="FFFFFF"/>
            </a:solidFill>
            <a:ln w="9525">
              <a:solidFill>
                <a:srgbClr val="000000"/>
              </a:solidFill>
              <a:miter lim="800000"/>
              <a:headEnd/>
              <a:tailEnd/>
            </a:ln>
          </p:spPr>
          <p:txBody>
            <a:bodyPr/>
            <a:lstStyle/>
            <a:p>
              <a:endParaRPr lang="ru-RU" sz="5400">
                <a:latin typeface="Trebuchet MS" pitchFamily="34" charset="0"/>
              </a:endParaRPr>
            </a:p>
          </p:txBody>
        </p:sp>
        <p:sp>
          <p:nvSpPr>
            <p:cNvPr id="17" name="Line 7"/>
            <p:cNvSpPr>
              <a:spLocks noChangeShapeType="1"/>
            </p:cNvSpPr>
            <p:nvPr/>
          </p:nvSpPr>
          <p:spPr bwMode="auto">
            <a:xfrm>
              <a:off x="2421" y="9414"/>
              <a:ext cx="900" cy="0"/>
            </a:xfrm>
            <a:prstGeom prst="line">
              <a:avLst/>
            </a:prstGeom>
            <a:noFill/>
            <a:ln w="9525">
              <a:solidFill>
                <a:srgbClr val="000000"/>
              </a:solidFill>
              <a:round/>
              <a:headEnd/>
              <a:tailEnd/>
            </a:ln>
          </p:spPr>
          <p:txBody>
            <a:bodyPr/>
            <a:lstStyle/>
            <a:p>
              <a:endParaRPr lang="ru-RU"/>
            </a:p>
          </p:txBody>
        </p:sp>
        <p:sp>
          <p:nvSpPr>
            <p:cNvPr id="18" name="Line 8"/>
            <p:cNvSpPr>
              <a:spLocks noChangeShapeType="1"/>
            </p:cNvSpPr>
            <p:nvPr/>
          </p:nvSpPr>
          <p:spPr bwMode="auto">
            <a:xfrm>
              <a:off x="2421" y="10134"/>
              <a:ext cx="900" cy="0"/>
            </a:xfrm>
            <a:prstGeom prst="line">
              <a:avLst/>
            </a:prstGeom>
            <a:noFill/>
            <a:ln w="9525">
              <a:solidFill>
                <a:srgbClr val="000000"/>
              </a:solidFill>
              <a:round/>
              <a:headEnd/>
              <a:tailEnd/>
            </a:ln>
          </p:spPr>
          <p:txBody>
            <a:bodyPr/>
            <a:lstStyle/>
            <a:p>
              <a:endParaRPr lang="ru-RU"/>
            </a:p>
          </p:txBody>
        </p:sp>
        <p:sp>
          <p:nvSpPr>
            <p:cNvPr id="19" name="Line 9"/>
            <p:cNvSpPr>
              <a:spLocks noChangeShapeType="1"/>
            </p:cNvSpPr>
            <p:nvPr/>
          </p:nvSpPr>
          <p:spPr bwMode="auto">
            <a:xfrm>
              <a:off x="2781" y="10134"/>
              <a:ext cx="0" cy="2520"/>
            </a:xfrm>
            <a:prstGeom prst="line">
              <a:avLst/>
            </a:prstGeom>
            <a:noFill/>
            <a:ln w="9525">
              <a:solidFill>
                <a:srgbClr val="000000"/>
              </a:solidFill>
              <a:round/>
              <a:headEnd/>
              <a:tailEnd/>
            </a:ln>
          </p:spPr>
          <p:txBody>
            <a:bodyPr/>
            <a:lstStyle/>
            <a:p>
              <a:endParaRPr lang="ru-RU"/>
            </a:p>
          </p:txBody>
        </p:sp>
        <p:sp>
          <p:nvSpPr>
            <p:cNvPr id="20" name="Line 10"/>
            <p:cNvSpPr>
              <a:spLocks noChangeShapeType="1"/>
            </p:cNvSpPr>
            <p:nvPr/>
          </p:nvSpPr>
          <p:spPr bwMode="auto">
            <a:xfrm>
              <a:off x="3141" y="9414"/>
              <a:ext cx="0" cy="2700"/>
            </a:xfrm>
            <a:prstGeom prst="line">
              <a:avLst/>
            </a:prstGeom>
            <a:noFill/>
            <a:ln w="9525">
              <a:solidFill>
                <a:srgbClr val="000000"/>
              </a:solidFill>
              <a:round/>
              <a:headEnd/>
              <a:tailEnd/>
            </a:ln>
          </p:spPr>
          <p:txBody>
            <a:bodyPr/>
            <a:lstStyle/>
            <a:p>
              <a:endParaRPr lang="ru-RU"/>
            </a:p>
          </p:txBody>
        </p:sp>
        <p:sp>
          <p:nvSpPr>
            <p:cNvPr id="21" name="Line 11"/>
            <p:cNvSpPr>
              <a:spLocks noChangeShapeType="1"/>
            </p:cNvSpPr>
            <p:nvPr/>
          </p:nvSpPr>
          <p:spPr bwMode="auto">
            <a:xfrm>
              <a:off x="3141" y="12114"/>
              <a:ext cx="180" cy="0"/>
            </a:xfrm>
            <a:prstGeom prst="line">
              <a:avLst/>
            </a:prstGeom>
            <a:noFill/>
            <a:ln w="9525">
              <a:solidFill>
                <a:srgbClr val="000000"/>
              </a:solidFill>
              <a:round/>
              <a:headEnd/>
              <a:tailEnd/>
            </a:ln>
          </p:spPr>
          <p:txBody>
            <a:bodyPr/>
            <a:lstStyle/>
            <a:p>
              <a:endParaRPr lang="ru-RU"/>
            </a:p>
          </p:txBody>
        </p:sp>
        <p:sp>
          <p:nvSpPr>
            <p:cNvPr id="22" name="Line 12"/>
            <p:cNvSpPr>
              <a:spLocks noChangeShapeType="1"/>
            </p:cNvSpPr>
            <p:nvPr/>
          </p:nvSpPr>
          <p:spPr bwMode="auto">
            <a:xfrm>
              <a:off x="2781" y="12654"/>
              <a:ext cx="540" cy="0"/>
            </a:xfrm>
            <a:prstGeom prst="line">
              <a:avLst/>
            </a:prstGeom>
            <a:noFill/>
            <a:ln w="9525">
              <a:solidFill>
                <a:srgbClr val="000000"/>
              </a:solidFill>
              <a:round/>
              <a:headEnd/>
              <a:tailEnd/>
            </a:ln>
          </p:spPr>
          <p:txBody>
            <a:bodyPr/>
            <a:lstStyle/>
            <a:p>
              <a:endParaRPr lang="ru-RU"/>
            </a:p>
          </p:txBody>
        </p:sp>
        <p:sp>
          <p:nvSpPr>
            <p:cNvPr id="23" name="Line 13"/>
            <p:cNvSpPr>
              <a:spLocks noChangeShapeType="1"/>
            </p:cNvSpPr>
            <p:nvPr/>
          </p:nvSpPr>
          <p:spPr bwMode="auto">
            <a:xfrm>
              <a:off x="4221" y="9774"/>
              <a:ext cx="5400" cy="0"/>
            </a:xfrm>
            <a:prstGeom prst="line">
              <a:avLst/>
            </a:prstGeom>
            <a:noFill/>
            <a:ln w="9525">
              <a:solidFill>
                <a:srgbClr val="000000"/>
              </a:solidFill>
              <a:round/>
              <a:headEnd/>
              <a:tailEnd/>
            </a:ln>
          </p:spPr>
          <p:txBody>
            <a:bodyPr/>
            <a:lstStyle/>
            <a:p>
              <a:endParaRPr lang="ru-RU"/>
            </a:p>
          </p:txBody>
        </p:sp>
        <p:sp>
          <p:nvSpPr>
            <p:cNvPr id="24" name="Line 14"/>
            <p:cNvSpPr>
              <a:spLocks noChangeShapeType="1"/>
            </p:cNvSpPr>
            <p:nvPr/>
          </p:nvSpPr>
          <p:spPr bwMode="auto">
            <a:xfrm>
              <a:off x="4941" y="9774"/>
              <a:ext cx="8" cy="1543"/>
            </a:xfrm>
            <a:prstGeom prst="line">
              <a:avLst/>
            </a:prstGeom>
            <a:noFill/>
            <a:ln w="9525">
              <a:solidFill>
                <a:srgbClr val="000000"/>
              </a:solidFill>
              <a:round/>
              <a:headEnd/>
              <a:tailEnd/>
            </a:ln>
          </p:spPr>
          <p:txBody>
            <a:bodyPr/>
            <a:lstStyle/>
            <a:p>
              <a:endParaRPr lang="ru-RU"/>
            </a:p>
          </p:txBody>
        </p:sp>
        <p:sp>
          <p:nvSpPr>
            <p:cNvPr id="25" name="Line 15"/>
            <p:cNvSpPr>
              <a:spLocks noChangeShapeType="1"/>
            </p:cNvSpPr>
            <p:nvPr/>
          </p:nvSpPr>
          <p:spPr bwMode="auto">
            <a:xfrm>
              <a:off x="4949" y="11317"/>
              <a:ext cx="900" cy="0"/>
            </a:xfrm>
            <a:prstGeom prst="line">
              <a:avLst/>
            </a:prstGeom>
            <a:noFill/>
            <a:ln w="9525">
              <a:solidFill>
                <a:srgbClr val="000000"/>
              </a:solidFill>
              <a:round/>
              <a:headEnd/>
              <a:tailEnd/>
            </a:ln>
          </p:spPr>
          <p:txBody>
            <a:bodyPr/>
            <a:lstStyle/>
            <a:p>
              <a:endParaRPr lang="ru-RU"/>
            </a:p>
          </p:txBody>
        </p:sp>
        <p:sp>
          <p:nvSpPr>
            <p:cNvPr id="26" name="Line 16"/>
            <p:cNvSpPr>
              <a:spLocks noChangeShapeType="1"/>
            </p:cNvSpPr>
            <p:nvPr/>
          </p:nvSpPr>
          <p:spPr bwMode="auto">
            <a:xfrm>
              <a:off x="6768" y="11748"/>
              <a:ext cx="1260" cy="0"/>
            </a:xfrm>
            <a:prstGeom prst="line">
              <a:avLst/>
            </a:prstGeom>
            <a:noFill/>
            <a:ln w="9525">
              <a:solidFill>
                <a:srgbClr val="000000"/>
              </a:solidFill>
              <a:round/>
              <a:headEnd/>
              <a:tailEnd/>
            </a:ln>
          </p:spPr>
          <p:txBody>
            <a:bodyPr/>
            <a:lstStyle/>
            <a:p>
              <a:endParaRPr lang="ru-RU"/>
            </a:p>
          </p:txBody>
        </p:sp>
        <p:sp>
          <p:nvSpPr>
            <p:cNvPr id="27" name="Line 17"/>
            <p:cNvSpPr>
              <a:spLocks noChangeShapeType="1"/>
            </p:cNvSpPr>
            <p:nvPr/>
          </p:nvSpPr>
          <p:spPr bwMode="auto">
            <a:xfrm>
              <a:off x="4221" y="12474"/>
              <a:ext cx="3780" cy="0"/>
            </a:xfrm>
            <a:prstGeom prst="line">
              <a:avLst/>
            </a:prstGeom>
            <a:noFill/>
            <a:ln w="9525">
              <a:solidFill>
                <a:srgbClr val="000000"/>
              </a:solidFill>
              <a:round/>
              <a:headEnd/>
              <a:tailEnd/>
            </a:ln>
          </p:spPr>
          <p:txBody>
            <a:bodyPr/>
            <a:lstStyle/>
            <a:p>
              <a:endParaRPr lang="ru-RU"/>
            </a:p>
          </p:txBody>
        </p:sp>
        <p:sp>
          <p:nvSpPr>
            <p:cNvPr id="28" name="Line 18"/>
            <p:cNvSpPr>
              <a:spLocks noChangeShapeType="1"/>
            </p:cNvSpPr>
            <p:nvPr/>
          </p:nvSpPr>
          <p:spPr bwMode="auto">
            <a:xfrm>
              <a:off x="8901" y="12294"/>
              <a:ext cx="720" cy="0"/>
            </a:xfrm>
            <a:prstGeom prst="line">
              <a:avLst/>
            </a:prstGeom>
            <a:noFill/>
            <a:ln w="9525">
              <a:solidFill>
                <a:srgbClr val="000000"/>
              </a:solidFill>
              <a:round/>
              <a:headEnd/>
              <a:tailEnd/>
            </a:ln>
          </p:spPr>
          <p:txBody>
            <a:bodyPr/>
            <a:lstStyle/>
            <a:p>
              <a:endParaRPr lang="ru-RU"/>
            </a:p>
          </p:txBody>
        </p:sp>
        <p:sp>
          <p:nvSpPr>
            <p:cNvPr id="29" name="Text Box 19"/>
            <p:cNvSpPr txBox="1">
              <a:spLocks noChangeArrowheads="1"/>
            </p:cNvSpPr>
            <p:nvPr/>
          </p:nvSpPr>
          <p:spPr bwMode="auto">
            <a:xfrm>
              <a:off x="8181" y="11934"/>
              <a:ext cx="540" cy="540"/>
            </a:xfrm>
            <a:prstGeom prst="rect">
              <a:avLst/>
            </a:prstGeom>
            <a:noFill/>
            <a:ln w="9525">
              <a:noFill/>
              <a:miter lim="800000"/>
              <a:headEnd/>
              <a:tailEnd/>
            </a:ln>
          </p:spPr>
          <p:txBody>
            <a:bodyPr/>
            <a:lstStyle/>
            <a:p>
              <a:pPr>
                <a:spcAft>
                  <a:spcPts val="1000"/>
                </a:spcAft>
              </a:pPr>
              <a:r>
                <a:rPr lang="en-US" sz="3600" dirty="0">
                  <a:latin typeface="Calibri" pitchFamily="34" charset="0"/>
                </a:rPr>
                <a:t>&amp;</a:t>
              </a:r>
              <a:endParaRPr lang="ru-RU" sz="5400" dirty="0"/>
            </a:p>
          </p:txBody>
        </p:sp>
        <p:sp>
          <p:nvSpPr>
            <p:cNvPr id="30" name="Text Box 20"/>
            <p:cNvSpPr txBox="1">
              <a:spLocks noChangeArrowheads="1"/>
            </p:cNvSpPr>
            <p:nvPr/>
          </p:nvSpPr>
          <p:spPr bwMode="auto">
            <a:xfrm>
              <a:off x="7982" y="9054"/>
              <a:ext cx="2179" cy="540"/>
            </a:xfrm>
            <a:prstGeom prst="rect">
              <a:avLst/>
            </a:prstGeom>
            <a:noFill/>
            <a:ln w="9525">
              <a:noFill/>
              <a:miter lim="800000"/>
              <a:headEnd/>
              <a:tailEnd/>
            </a:ln>
          </p:spPr>
          <p:txBody>
            <a:bodyPr/>
            <a:lstStyle/>
            <a:p>
              <a:pPr>
                <a:spcAft>
                  <a:spcPts val="1000"/>
                </a:spcAft>
              </a:pPr>
              <a:r>
                <a:rPr lang="en-US" sz="2800" dirty="0">
                  <a:latin typeface="Calibri" pitchFamily="34" charset="0"/>
                </a:rPr>
                <a:t>F</a:t>
              </a:r>
              <a:r>
                <a:rPr lang="en-US" sz="2800" baseline="-25000" dirty="0">
                  <a:latin typeface="Calibri" pitchFamily="34" charset="0"/>
                </a:rPr>
                <a:t>1</a:t>
              </a:r>
              <a:r>
                <a:rPr lang="en-US" sz="2800" dirty="0">
                  <a:latin typeface="Calibri" pitchFamily="34" charset="0"/>
                </a:rPr>
                <a:t>(X,Y)</a:t>
              </a:r>
              <a:endParaRPr lang="ru-RU" sz="2800" dirty="0"/>
            </a:p>
          </p:txBody>
        </p:sp>
        <p:sp>
          <p:nvSpPr>
            <p:cNvPr id="32" name="Text Box 22"/>
            <p:cNvSpPr txBox="1">
              <a:spLocks noChangeArrowheads="1"/>
            </p:cNvSpPr>
            <p:nvPr/>
          </p:nvSpPr>
          <p:spPr bwMode="auto">
            <a:xfrm>
              <a:off x="3501" y="11754"/>
              <a:ext cx="540" cy="540"/>
            </a:xfrm>
            <a:prstGeom prst="rect">
              <a:avLst/>
            </a:prstGeom>
            <a:noFill/>
            <a:ln w="9525">
              <a:noFill/>
              <a:miter lim="800000"/>
              <a:headEnd/>
              <a:tailEnd/>
            </a:ln>
          </p:spPr>
          <p:txBody>
            <a:bodyPr/>
            <a:lstStyle/>
            <a:p>
              <a:pPr>
                <a:spcAft>
                  <a:spcPts val="1000"/>
                </a:spcAft>
              </a:pPr>
              <a:r>
                <a:rPr lang="en-US" sz="3600">
                  <a:latin typeface="Calibri" pitchFamily="34" charset="0"/>
                </a:rPr>
                <a:t>1</a:t>
              </a:r>
              <a:endParaRPr lang="ru-RU" sz="5400"/>
            </a:p>
          </p:txBody>
        </p:sp>
        <p:sp>
          <p:nvSpPr>
            <p:cNvPr id="33" name="Text Box 23"/>
            <p:cNvSpPr txBox="1">
              <a:spLocks noChangeArrowheads="1"/>
            </p:cNvSpPr>
            <p:nvPr/>
          </p:nvSpPr>
          <p:spPr bwMode="auto">
            <a:xfrm>
              <a:off x="3501" y="9234"/>
              <a:ext cx="540" cy="540"/>
            </a:xfrm>
            <a:prstGeom prst="rect">
              <a:avLst/>
            </a:prstGeom>
            <a:noFill/>
            <a:ln w="9525">
              <a:noFill/>
              <a:miter lim="800000"/>
              <a:headEnd/>
              <a:tailEnd/>
            </a:ln>
          </p:spPr>
          <p:txBody>
            <a:bodyPr/>
            <a:lstStyle/>
            <a:p>
              <a:pPr>
                <a:spcAft>
                  <a:spcPts val="1000"/>
                </a:spcAft>
              </a:pPr>
              <a:r>
                <a:rPr lang="en-US" sz="3600" dirty="0">
                  <a:latin typeface="Calibri" pitchFamily="34" charset="0"/>
                </a:rPr>
                <a:t>&amp;</a:t>
              </a:r>
              <a:endParaRPr lang="ru-RU" sz="5400" dirty="0"/>
            </a:p>
          </p:txBody>
        </p:sp>
        <p:sp>
          <p:nvSpPr>
            <p:cNvPr id="34" name="Text Box 24"/>
            <p:cNvSpPr txBox="1">
              <a:spLocks noChangeArrowheads="1"/>
            </p:cNvSpPr>
            <p:nvPr/>
          </p:nvSpPr>
          <p:spPr bwMode="auto">
            <a:xfrm>
              <a:off x="2421" y="8731"/>
              <a:ext cx="540" cy="540"/>
            </a:xfrm>
            <a:prstGeom prst="rect">
              <a:avLst/>
            </a:prstGeom>
            <a:noFill/>
            <a:ln w="9525">
              <a:noFill/>
              <a:miter lim="800000"/>
              <a:headEnd/>
              <a:tailEnd/>
            </a:ln>
          </p:spPr>
          <p:txBody>
            <a:bodyPr/>
            <a:lstStyle/>
            <a:p>
              <a:pPr>
                <a:spcAft>
                  <a:spcPts val="1000"/>
                </a:spcAft>
              </a:pPr>
              <a:r>
                <a:rPr lang="en-US" sz="2800" dirty="0">
                  <a:latin typeface="Calibri" pitchFamily="34" charset="0"/>
                </a:rPr>
                <a:t>X</a:t>
              </a:r>
              <a:endParaRPr lang="ru-RU" sz="2800" dirty="0"/>
            </a:p>
          </p:txBody>
        </p:sp>
        <p:sp>
          <p:nvSpPr>
            <p:cNvPr id="35" name="Text Box 25"/>
            <p:cNvSpPr txBox="1">
              <a:spLocks noChangeArrowheads="1"/>
            </p:cNvSpPr>
            <p:nvPr/>
          </p:nvSpPr>
          <p:spPr bwMode="auto">
            <a:xfrm>
              <a:off x="2421" y="9593"/>
              <a:ext cx="540" cy="540"/>
            </a:xfrm>
            <a:prstGeom prst="rect">
              <a:avLst/>
            </a:prstGeom>
            <a:noFill/>
            <a:ln w="9525">
              <a:noFill/>
              <a:miter lim="800000"/>
              <a:headEnd/>
              <a:tailEnd/>
            </a:ln>
          </p:spPr>
          <p:txBody>
            <a:bodyPr/>
            <a:lstStyle/>
            <a:p>
              <a:pPr>
                <a:spcAft>
                  <a:spcPts val="1000"/>
                </a:spcAft>
              </a:pPr>
              <a:r>
                <a:rPr lang="en-US" sz="2800" dirty="0">
                  <a:latin typeface="Calibri" pitchFamily="34" charset="0"/>
                </a:rPr>
                <a:t>Y</a:t>
              </a:r>
              <a:endParaRPr lang="ru-RU" sz="2800" dirty="0"/>
            </a:p>
          </p:txBody>
        </p:sp>
      </p:grpSp>
      <p:sp>
        <p:nvSpPr>
          <p:cNvPr id="38" name="Овал 37"/>
          <p:cNvSpPr/>
          <p:nvPr/>
        </p:nvSpPr>
        <p:spPr>
          <a:xfrm>
            <a:off x="5436096" y="5085184"/>
            <a:ext cx="212601" cy="208037"/>
          </a:xfrm>
          <a:prstGeom prst="ellipse">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39" name="TextBox 26"/>
          <p:cNvSpPr txBox="1">
            <a:spLocks noChangeArrowheads="1"/>
          </p:cNvSpPr>
          <p:nvPr/>
        </p:nvSpPr>
        <p:spPr bwMode="auto">
          <a:xfrm>
            <a:off x="7143750" y="5013176"/>
            <a:ext cx="2000250" cy="461665"/>
          </a:xfrm>
          <a:prstGeom prst="rect">
            <a:avLst/>
          </a:prstGeom>
          <a:noFill/>
          <a:ln w="9525">
            <a:noFill/>
            <a:miter lim="800000"/>
            <a:headEnd/>
            <a:tailEnd/>
          </a:ln>
        </p:spPr>
        <p:txBody>
          <a:bodyPr>
            <a:spAutoFit/>
          </a:bodyPr>
          <a:lstStyle/>
          <a:p>
            <a:r>
              <a:rPr lang="en-US" sz="2400" dirty="0">
                <a:latin typeface="Trebuchet MS" pitchFamily="34" charset="0"/>
              </a:rPr>
              <a:t>F</a:t>
            </a:r>
            <a:r>
              <a:rPr lang="en-US" sz="2400" baseline="-25000" dirty="0">
                <a:latin typeface="Trebuchet MS" pitchFamily="34" charset="0"/>
              </a:rPr>
              <a:t>2</a:t>
            </a:r>
            <a:r>
              <a:rPr lang="en-US" sz="2400" dirty="0">
                <a:latin typeface="Trebuchet MS" pitchFamily="34" charset="0"/>
              </a:rPr>
              <a:t>(X,Y)</a:t>
            </a:r>
            <a:endParaRPr lang="ru-RU" sz="2400" dirty="0">
              <a:latin typeface="Trebuchet MS"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Заголовок 1"/>
          <p:cNvSpPr>
            <a:spLocks noGrp="1"/>
          </p:cNvSpPr>
          <p:nvPr>
            <p:ph type="title"/>
          </p:nvPr>
        </p:nvSpPr>
        <p:spPr/>
        <p:txBody>
          <a:bodyPr/>
          <a:lstStyle/>
          <a:p>
            <a:pPr eaLnBrk="1" hangingPunct="1"/>
            <a:endParaRPr lang="ru-RU" smtClean="0"/>
          </a:p>
        </p:txBody>
      </p:sp>
      <p:pic>
        <p:nvPicPr>
          <p:cNvPr id="46083" name="Объект 3"/>
          <p:cNvPicPr>
            <a:picLocks noGrp="1" noChangeAspect="1"/>
          </p:cNvPicPr>
          <p:nvPr>
            <p:ph idx="1"/>
          </p:nvPr>
        </p:nvPicPr>
        <p:blipFill>
          <a:blip r:embed="rId2" cstate="print"/>
          <a:srcRect/>
          <a:stretch>
            <a:fillRect/>
          </a:stretch>
        </p:blipFill>
        <p:spPr>
          <a:xfrm>
            <a:off x="-127000" y="12700"/>
            <a:ext cx="9144000" cy="6858000"/>
          </a:xfrm>
        </p:spPr>
      </p:pic>
      <p:sp>
        <p:nvSpPr>
          <p:cNvPr id="46084" name="Прямоугольник 2"/>
          <p:cNvSpPr>
            <a:spLocks noChangeArrowheads="1"/>
          </p:cNvSpPr>
          <p:nvPr/>
        </p:nvSpPr>
        <p:spPr bwMode="auto">
          <a:xfrm>
            <a:off x="4479925" y="3244850"/>
            <a:ext cx="184150" cy="368300"/>
          </a:xfrm>
          <a:prstGeom prst="rect">
            <a:avLst/>
          </a:prstGeom>
          <a:noFill/>
          <a:ln w="9525">
            <a:noFill/>
            <a:miter lim="800000"/>
            <a:headEnd/>
            <a:tailEnd/>
          </a:ln>
        </p:spPr>
        <p:txBody>
          <a:bodyPr wrap="none">
            <a:spAutoFit/>
          </a:bodyPr>
          <a:lstStyle/>
          <a:p>
            <a:pPr algn="ctr">
              <a:spcBef>
                <a:spcPct val="50000"/>
              </a:spcBef>
            </a:pPr>
            <a:endParaRPr lang="ru-RU" b="1"/>
          </a:p>
        </p:txBody>
      </p:sp>
      <p:sp>
        <p:nvSpPr>
          <p:cNvPr id="46085" name="Прямоугольник 10"/>
          <p:cNvSpPr>
            <a:spLocks noChangeArrowheads="1"/>
          </p:cNvSpPr>
          <p:nvPr/>
        </p:nvSpPr>
        <p:spPr bwMode="auto">
          <a:xfrm>
            <a:off x="7170738" y="0"/>
            <a:ext cx="184150" cy="369888"/>
          </a:xfrm>
          <a:prstGeom prst="rect">
            <a:avLst/>
          </a:prstGeom>
          <a:noFill/>
          <a:ln w="9525">
            <a:noFill/>
            <a:miter lim="800000"/>
            <a:headEnd/>
            <a:tailEnd/>
          </a:ln>
        </p:spPr>
        <p:txBody>
          <a:bodyPr wrap="none">
            <a:spAutoFit/>
          </a:bodyPr>
          <a:lstStyle/>
          <a:p>
            <a:pPr algn="ctr">
              <a:spcBef>
                <a:spcPct val="50000"/>
              </a:spcBef>
            </a:pPr>
            <a:endParaRPr lang="ru-RU" b="1" i="1">
              <a:latin typeface="Times New Roman" pitchFamily="18" charset="0"/>
            </a:endParaRPr>
          </a:p>
        </p:txBody>
      </p:sp>
      <p:sp>
        <p:nvSpPr>
          <p:cNvPr id="46086" name="TextBox 1"/>
          <p:cNvSpPr txBox="1">
            <a:spLocks noChangeArrowheads="1"/>
          </p:cNvSpPr>
          <p:nvPr/>
        </p:nvSpPr>
        <p:spPr bwMode="auto">
          <a:xfrm>
            <a:off x="2330450" y="296863"/>
            <a:ext cx="6342063" cy="368300"/>
          </a:xfrm>
          <a:prstGeom prst="rect">
            <a:avLst/>
          </a:prstGeom>
          <a:noFill/>
          <a:ln w="9525">
            <a:noFill/>
            <a:miter lim="800000"/>
            <a:headEnd/>
            <a:tailEnd/>
          </a:ln>
        </p:spPr>
        <p:txBody>
          <a:bodyPr>
            <a:spAutoFit/>
          </a:bodyPr>
          <a:lstStyle/>
          <a:p>
            <a:r>
              <a:rPr lang="ru-RU"/>
              <a:t>Постройте логическое выражение к логическим схемам:</a:t>
            </a:r>
          </a:p>
        </p:txBody>
      </p:sp>
      <p:grpSp>
        <p:nvGrpSpPr>
          <p:cNvPr id="2" name="Группа 42"/>
          <p:cNvGrpSpPr>
            <a:grpSpLocks/>
          </p:cNvGrpSpPr>
          <p:nvPr/>
        </p:nvGrpSpPr>
        <p:grpSpPr bwMode="auto">
          <a:xfrm>
            <a:off x="2219325" y="879475"/>
            <a:ext cx="5602288" cy="1974850"/>
            <a:chOff x="1863123" y="1269265"/>
            <a:chExt cx="5601903" cy="1975585"/>
          </a:xfrm>
        </p:grpSpPr>
        <p:sp>
          <p:nvSpPr>
            <p:cNvPr id="46119" name="Прямоугольник 26"/>
            <p:cNvSpPr>
              <a:spLocks noChangeArrowheads="1"/>
            </p:cNvSpPr>
            <p:nvPr/>
          </p:nvSpPr>
          <p:spPr bwMode="auto">
            <a:xfrm>
              <a:off x="6038183" y="1549667"/>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grpSp>
          <p:nvGrpSpPr>
            <p:cNvPr id="3" name="Группа 41"/>
            <p:cNvGrpSpPr>
              <a:grpSpLocks/>
            </p:cNvGrpSpPr>
            <p:nvPr/>
          </p:nvGrpSpPr>
          <p:grpSpPr bwMode="auto">
            <a:xfrm>
              <a:off x="1863123" y="1269265"/>
              <a:ext cx="5601903" cy="1975585"/>
              <a:chOff x="1934678" y="1453415"/>
              <a:chExt cx="5601903" cy="1975585"/>
            </a:xfrm>
          </p:grpSpPr>
          <p:cxnSp>
            <p:nvCxnSpPr>
              <p:cNvPr id="4" name="Прямая со стрелкой 3"/>
              <p:cNvCxnSpPr/>
              <p:nvPr/>
            </p:nvCxnSpPr>
            <p:spPr>
              <a:xfrm>
                <a:off x="2406134" y="1645574"/>
                <a:ext cx="741311"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 name="Прямая со стрелкой 5"/>
              <p:cNvCxnSpPr/>
              <p:nvPr/>
            </p:nvCxnSpPr>
            <p:spPr>
              <a:xfrm>
                <a:off x="2406134" y="2012423"/>
                <a:ext cx="741311"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7" name="Прямая со стрелкой 16"/>
              <p:cNvCxnSpPr/>
              <p:nvPr/>
            </p:nvCxnSpPr>
            <p:spPr>
              <a:xfrm>
                <a:off x="2777583" y="2890638"/>
                <a:ext cx="36986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2598207" y="3255899"/>
                <a:ext cx="549237"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5" name="Группа 40"/>
              <p:cNvGrpSpPr>
                <a:grpSpLocks/>
              </p:cNvGrpSpPr>
              <p:nvPr/>
            </p:nvGrpSpPr>
            <p:grpSpPr bwMode="auto">
              <a:xfrm>
                <a:off x="3087403" y="1549667"/>
                <a:ext cx="4449178" cy="1879333"/>
                <a:chOff x="3087403" y="1549667"/>
                <a:chExt cx="4449178" cy="1879333"/>
              </a:xfrm>
            </p:grpSpPr>
            <p:sp>
              <p:nvSpPr>
                <p:cNvPr id="7" name="Прямоугольник 6"/>
                <p:cNvSpPr/>
                <p:nvPr/>
              </p:nvSpPr>
              <p:spPr>
                <a:xfrm>
                  <a:off x="3147445" y="1550289"/>
                  <a:ext cx="644481" cy="6352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9" name="Прямая со стрелкой 8"/>
                <p:cNvCxnSpPr/>
                <p:nvPr/>
              </p:nvCxnSpPr>
              <p:spPr>
                <a:xfrm>
                  <a:off x="3791926" y="1867907"/>
                  <a:ext cx="77940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9" name="Прямоугольник 18"/>
                <p:cNvSpPr/>
                <p:nvPr/>
              </p:nvSpPr>
              <p:spPr>
                <a:xfrm>
                  <a:off x="3147445" y="2793764"/>
                  <a:ext cx="644481" cy="6352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20" name="Прямая со стрелкой 19"/>
                <p:cNvCxnSpPr/>
                <p:nvPr/>
              </p:nvCxnSpPr>
              <p:spPr>
                <a:xfrm>
                  <a:off x="3791926" y="3111382"/>
                  <a:ext cx="77940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6134" name="Прямоугольник 23"/>
                <p:cNvSpPr>
                  <a:spLocks noChangeArrowheads="1"/>
                </p:cNvSpPr>
                <p:nvPr/>
              </p:nvSpPr>
              <p:spPr bwMode="auto">
                <a:xfrm>
                  <a:off x="3087403" y="1549667"/>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sp>
              <p:nvSpPr>
                <p:cNvPr id="46135" name="TextBox 24"/>
                <p:cNvSpPr txBox="1">
                  <a:spLocks noChangeArrowheads="1"/>
                </p:cNvSpPr>
                <p:nvPr/>
              </p:nvSpPr>
              <p:spPr bwMode="auto">
                <a:xfrm>
                  <a:off x="3147461" y="2791297"/>
                  <a:ext cx="442762" cy="369332"/>
                </a:xfrm>
                <a:prstGeom prst="rect">
                  <a:avLst/>
                </a:prstGeom>
                <a:noFill/>
                <a:ln w="9525">
                  <a:noFill/>
                  <a:miter lim="800000"/>
                  <a:headEnd/>
                  <a:tailEnd/>
                </a:ln>
              </p:spPr>
              <p:txBody>
                <a:bodyPr>
                  <a:spAutoFit/>
                </a:bodyPr>
                <a:lstStyle/>
                <a:p>
                  <a:r>
                    <a:rPr lang="ru-RU"/>
                    <a:t>1</a:t>
                  </a:r>
                </a:p>
              </p:txBody>
            </p:sp>
            <p:grpSp>
              <p:nvGrpSpPr>
                <p:cNvPr id="8" name="Группа 39"/>
                <p:cNvGrpSpPr>
                  <a:grpSpLocks/>
                </p:cNvGrpSpPr>
                <p:nvPr/>
              </p:nvGrpSpPr>
              <p:grpSpPr bwMode="auto">
                <a:xfrm>
                  <a:off x="4571999" y="1549667"/>
                  <a:ext cx="2964582" cy="1879333"/>
                  <a:chOff x="4571999" y="1549667"/>
                  <a:chExt cx="2964582" cy="1879333"/>
                </a:xfrm>
              </p:grpSpPr>
              <p:sp>
                <p:nvSpPr>
                  <p:cNvPr id="14" name="Прямоугольник 13"/>
                  <p:cNvSpPr/>
                  <p:nvPr/>
                </p:nvSpPr>
                <p:spPr>
                  <a:xfrm>
                    <a:off x="4571335" y="1550289"/>
                    <a:ext cx="644481" cy="6352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1" name="Прямоугольник 20"/>
                  <p:cNvSpPr/>
                  <p:nvPr/>
                </p:nvSpPr>
                <p:spPr>
                  <a:xfrm>
                    <a:off x="4571335" y="2793764"/>
                    <a:ext cx="644481" cy="63523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13" name="Прямая со стрелкой 12"/>
                  <p:cNvCxnSpPr>
                    <a:stCxn id="14" idx="3"/>
                  </p:cNvCxnSpPr>
                  <p:nvPr/>
                </p:nvCxnSpPr>
                <p:spPr>
                  <a:xfrm>
                    <a:off x="5215816" y="1867907"/>
                    <a:ext cx="81909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6" name="Прямая со стрелкой 15"/>
                  <p:cNvCxnSpPr/>
                  <p:nvPr/>
                </p:nvCxnSpPr>
                <p:spPr>
                  <a:xfrm>
                    <a:off x="5215816" y="3111382"/>
                    <a:ext cx="81909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3" name="Прямоугольник 22"/>
                  <p:cNvSpPr/>
                  <p:nvPr/>
                </p:nvSpPr>
                <p:spPr>
                  <a:xfrm>
                    <a:off x="6034909" y="1550289"/>
                    <a:ext cx="682578" cy="187871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28" name="Прямая со стрелкой 27"/>
                  <p:cNvCxnSpPr/>
                  <p:nvPr/>
                </p:nvCxnSpPr>
                <p:spPr>
                  <a:xfrm>
                    <a:off x="6717487" y="2488850"/>
                    <a:ext cx="81909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6" name="Овал 25"/>
                  <p:cNvSpPr/>
                  <p:nvPr/>
                </p:nvSpPr>
                <p:spPr>
                  <a:xfrm>
                    <a:off x="5091999" y="1775798"/>
                    <a:ext cx="174613" cy="1842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2" name="Овал 31"/>
                  <p:cNvSpPr/>
                  <p:nvPr/>
                </p:nvSpPr>
                <p:spPr>
                  <a:xfrm>
                    <a:off x="5101524" y="3019273"/>
                    <a:ext cx="176200" cy="18421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cxnSp>
            <p:nvCxnSpPr>
              <p:cNvPr id="30" name="Прямая соединительная линия 29"/>
              <p:cNvCxnSpPr/>
              <p:nvPr/>
            </p:nvCxnSpPr>
            <p:spPr>
              <a:xfrm flipV="1">
                <a:off x="2598207" y="1645574"/>
                <a:ext cx="0" cy="1610324"/>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3" name="Прямая соединительная линия 32"/>
              <p:cNvCxnSpPr/>
              <p:nvPr/>
            </p:nvCxnSpPr>
            <p:spPr>
              <a:xfrm flipV="1">
                <a:off x="2777583" y="2012423"/>
                <a:ext cx="0" cy="878215"/>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46128" name="TextBox 35"/>
              <p:cNvSpPr txBox="1">
                <a:spLocks noChangeArrowheads="1"/>
              </p:cNvSpPr>
              <p:nvPr/>
            </p:nvSpPr>
            <p:spPr bwMode="auto">
              <a:xfrm>
                <a:off x="1934678" y="1453415"/>
                <a:ext cx="471638" cy="369332"/>
              </a:xfrm>
              <a:prstGeom prst="rect">
                <a:avLst/>
              </a:prstGeom>
              <a:noFill/>
              <a:ln w="9525">
                <a:noFill/>
                <a:miter lim="800000"/>
                <a:headEnd/>
                <a:tailEnd/>
              </a:ln>
            </p:spPr>
            <p:txBody>
              <a:bodyPr>
                <a:spAutoFit/>
              </a:bodyPr>
              <a:lstStyle/>
              <a:p>
                <a:r>
                  <a:rPr lang="en-US"/>
                  <a:t>A</a:t>
                </a:r>
                <a:endParaRPr lang="ru-RU"/>
              </a:p>
            </p:txBody>
          </p:sp>
          <p:sp>
            <p:nvSpPr>
              <p:cNvPr id="46129" name="TextBox 36"/>
              <p:cNvSpPr txBox="1">
                <a:spLocks noChangeArrowheads="1"/>
              </p:cNvSpPr>
              <p:nvPr/>
            </p:nvSpPr>
            <p:spPr bwMode="auto">
              <a:xfrm>
                <a:off x="1934678" y="1867301"/>
                <a:ext cx="471638" cy="369332"/>
              </a:xfrm>
              <a:prstGeom prst="rect">
                <a:avLst/>
              </a:prstGeom>
              <a:noFill/>
              <a:ln w="9525">
                <a:noFill/>
                <a:miter lim="800000"/>
                <a:headEnd/>
                <a:tailEnd/>
              </a:ln>
            </p:spPr>
            <p:txBody>
              <a:bodyPr>
                <a:spAutoFit/>
              </a:bodyPr>
              <a:lstStyle/>
              <a:p>
                <a:r>
                  <a:rPr lang="en-US"/>
                  <a:t>B</a:t>
                </a:r>
                <a:endParaRPr lang="ru-RU"/>
              </a:p>
            </p:txBody>
          </p:sp>
        </p:grpSp>
      </p:grpSp>
      <p:grpSp>
        <p:nvGrpSpPr>
          <p:cNvPr id="10" name="Группа 42011"/>
          <p:cNvGrpSpPr>
            <a:grpSpLocks/>
          </p:cNvGrpSpPr>
          <p:nvPr/>
        </p:nvGrpSpPr>
        <p:grpSpPr bwMode="auto">
          <a:xfrm>
            <a:off x="2878138" y="3392488"/>
            <a:ext cx="4384675" cy="2962275"/>
            <a:chOff x="1935731" y="3429000"/>
            <a:chExt cx="4383889" cy="2962278"/>
          </a:xfrm>
        </p:grpSpPr>
        <p:sp>
          <p:nvSpPr>
            <p:cNvPr id="46089" name="TextBox 42001"/>
            <p:cNvSpPr txBox="1">
              <a:spLocks noChangeArrowheads="1"/>
            </p:cNvSpPr>
            <p:nvPr/>
          </p:nvSpPr>
          <p:spPr bwMode="auto">
            <a:xfrm>
              <a:off x="4774131" y="3613150"/>
              <a:ext cx="404895" cy="369332"/>
            </a:xfrm>
            <a:prstGeom prst="rect">
              <a:avLst/>
            </a:prstGeom>
            <a:noFill/>
            <a:ln w="9525">
              <a:noFill/>
              <a:miter lim="800000"/>
              <a:headEnd/>
              <a:tailEnd/>
            </a:ln>
          </p:spPr>
          <p:txBody>
            <a:bodyPr>
              <a:spAutoFit/>
            </a:bodyPr>
            <a:lstStyle/>
            <a:p>
              <a:r>
                <a:rPr lang="en-US"/>
                <a:t>1</a:t>
              </a:r>
              <a:endParaRPr lang="ru-RU"/>
            </a:p>
          </p:txBody>
        </p:sp>
        <p:grpSp>
          <p:nvGrpSpPr>
            <p:cNvPr id="11" name="Группа 42010"/>
            <p:cNvGrpSpPr>
              <a:grpSpLocks/>
            </p:cNvGrpSpPr>
            <p:nvPr/>
          </p:nvGrpSpPr>
          <p:grpSpPr bwMode="auto">
            <a:xfrm>
              <a:off x="1935731" y="3429000"/>
              <a:ext cx="4383889" cy="2962278"/>
              <a:chOff x="1935731" y="3429000"/>
              <a:chExt cx="4383889" cy="2962278"/>
            </a:xfrm>
          </p:grpSpPr>
          <p:cxnSp>
            <p:nvCxnSpPr>
              <p:cNvPr id="45" name="Прямая со стрелкой 44"/>
              <p:cNvCxnSpPr/>
              <p:nvPr/>
            </p:nvCxnSpPr>
            <p:spPr>
              <a:xfrm>
                <a:off x="2405547" y="3681412"/>
                <a:ext cx="750752"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7" name="Прямая со стрелкой 46"/>
              <p:cNvCxnSpPr/>
              <p:nvPr/>
            </p:nvCxnSpPr>
            <p:spPr>
              <a:xfrm>
                <a:off x="2435703" y="4013201"/>
                <a:ext cx="750753"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52" name="Прямая соединительная линия 51"/>
              <p:cNvCxnSpPr/>
              <p:nvPr/>
            </p:nvCxnSpPr>
            <p:spPr>
              <a:xfrm>
                <a:off x="2691246" y="4013201"/>
                <a:ext cx="0" cy="1087438"/>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4" name="Прямая со стрелкой 53"/>
              <p:cNvCxnSpPr/>
              <p:nvPr/>
            </p:nvCxnSpPr>
            <p:spPr>
              <a:xfrm>
                <a:off x="2691246" y="5100639"/>
                <a:ext cx="452356"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62" name="Прямая со стрелкой 61"/>
              <p:cNvCxnSpPr/>
              <p:nvPr/>
            </p:nvCxnSpPr>
            <p:spPr>
              <a:xfrm>
                <a:off x="2405547" y="4737101"/>
                <a:ext cx="75234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984" name="Прямая соединительная линия 41983"/>
              <p:cNvCxnSpPr/>
              <p:nvPr/>
            </p:nvCxnSpPr>
            <p:spPr>
              <a:xfrm>
                <a:off x="2549983" y="4737101"/>
                <a:ext cx="0" cy="1384301"/>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1990" name="Прямая со стрелкой 41989"/>
              <p:cNvCxnSpPr/>
              <p:nvPr/>
            </p:nvCxnSpPr>
            <p:spPr>
              <a:xfrm>
                <a:off x="2549983" y="6121403"/>
                <a:ext cx="59361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992" name="Прямая со стрелкой 41991"/>
              <p:cNvCxnSpPr/>
              <p:nvPr/>
            </p:nvCxnSpPr>
            <p:spPr>
              <a:xfrm>
                <a:off x="2435703" y="5854702"/>
                <a:ext cx="722184"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grpSp>
            <p:nvGrpSpPr>
              <p:cNvPr id="12" name="Группа 42009"/>
              <p:cNvGrpSpPr>
                <a:grpSpLocks/>
              </p:cNvGrpSpPr>
              <p:nvPr/>
            </p:nvGrpSpPr>
            <p:grpSpPr bwMode="auto">
              <a:xfrm>
                <a:off x="3143079" y="3429000"/>
                <a:ext cx="3176541" cy="2962278"/>
                <a:chOff x="3143079" y="3429000"/>
                <a:chExt cx="3176541" cy="2962278"/>
              </a:xfrm>
            </p:grpSpPr>
            <p:grpSp>
              <p:nvGrpSpPr>
                <p:cNvPr id="15" name="Группа 49"/>
                <p:cNvGrpSpPr>
                  <a:grpSpLocks/>
                </p:cNvGrpSpPr>
                <p:nvPr/>
              </p:nvGrpSpPr>
              <p:grpSpPr bwMode="auto">
                <a:xfrm>
                  <a:off x="3157720" y="3429000"/>
                  <a:ext cx="717083" cy="770021"/>
                  <a:chOff x="3157720" y="3734602"/>
                  <a:chExt cx="717083" cy="770021"/>
                </a:xfrm>
              </p:grpSpPr>
              <p:sp>
                <p:nvSpPr>
                  <p:cNvPr id="48" name="Прямоугольник 47"/>
                  <p:cNvSpPr/>
                  <p:nvPr/>
                </p:nvSpPr>
                <p:spPr>
                  <a:xfrm>
                    <a:off x="3157887" y="3734602"/>
                    <a:ext cx="717421" cy="769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6118" name="Прямоугольник 48"/>
                  <p:cNvSpPr>
                    <a:spLocks noChangeArrowheads="1"/>
                  </p:cNvSpPr>
                  <p:nvPr/>
                </p:nvSpPr>
                <p:spPr bwMode="auto">
                  <a:xfrm>
                    <a:off x="3212431" y="3782832"/>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grpSp>
            <p:grpSp>
              <p:nvGrpSpPr>
                <p:cNvPr id="22" name="Группа 54"/>
                <p:cNvGrpSpPr>
                  <a:grpSpLocks/>
                </p:cNvGrpSpPr>
                <p:nvPr/>
              </p:nvGrpSpPr>
              <p:grpSpPr bwMode="auto">
                <a:xfrm>
                  <a:off x="3156882" y="4504726"/>
                  <a:ext cx="717083" cy="770021"/>
                  <a:chOff x="3157720" y="3734602"/>
                  <a:chExt cx="717083" cy="770021"/>
                </a:xfrm>
              </p:grpSpPr>
              <p:sp>
                <p:nvSpPr>
                  <p:cNvPr id="56" name="Прямоугольник 55"/>
                  <p:cNvSpPr/>
                  <p:nvPr/>
                </p:nvSpPr>
                <p:spPr>
                  <a:xfrm>
                    <a:off x="3160313" y="3735202"/>
                    <a:ext cx="714247" cy="769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6116" name="Прямоугольник 56"/>
                  <p:cNvSpPr>
                    <a:spLocks noChangeArrowheads="1"/>
                  </p:cNvSpPr>
                  <p:nvPr/>
                </p:nvSpPr>
                <p:spPr bwMode="auto">
                  <a:xfrm>
                    <a:off x="3212431" y="3782832"/>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grpSp>
            <p:grpSp>
              <p:nvGrpSpPr>
                <p:cNvPr id="24" name="Группа 57"/>
                <p:cNvGrpSpPr>
                  <a:grpSpLocks/>
                </p:cNvGrpSpPr>
                <p:nvPr/>
              </p:nvGrpSpPr>
              <p:grpSpPr bwMode="auto">
                <a:xfrm>
                  <a:off x="3143079" y="5621257"/>
                  <a:ext cx="717083" cy="770021"/>
                  <a:chOff x="3157720" y="3734602"/>
                  <a:chExt cx="717083" cy="770021"/>
                </a:xfrm>
              </p:grpSpPr>
              <p:sp>
                <p:nvSpPr>
                  <p:cNvPr id="59" name="Прямоугольник 58"/>
                  <p:cNvSpPr/>
                  <p:nvPr/>
                </p:nvSpPr>
                <p:spPr>
                  <a:xfrm>
                    <a:off x="3158243" y="3734684"/>
                    <a:ext cx="719009" cy="76993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6114" name="Прямоугольник 59"/>
                  <p:cNvSpPr>
                    <a:spLocks noChangeArrowheads="1"/>
                  </p:cNvSpPr>
                  <p:nvPr/>
                </p:nvSpPr>
                <p:spPr bwMode="auto">
                  <a:xfrm>
                    <a:off x="3212431" y="3782832"/>
                    <a:ext cx="338554" cy="369332"/>
                  </a:xfrm>
                  <a:prstGeom prst="rect">
                    <a:avLst/>
                  </a:prstGeom>
                  <a:noFill/>
                  <a:ln w="9525">
                    <a:noFill/>
                    <a:miter lim="800000"/>
                    <a:headEnd/>
                    <a:tailEnd/>
                  </a:ln>
                </p:spPr>
                <p:txBody>
                  <a:bodyPr wrap="none">
                    <a:spAutoFit/>
                  </a:bodyPr>
                  <a:lstStyle/>
                  <a:p>
                    <a:r>
                      <a:rPr lang="ru-RU">
                        <a:cs typeface="Vrinda" pitchFamily="34" charset="0"/>
                      </a:rPr>
                      <a:t>&amp;</a:t>
                    </a:r>
                    <a:endParaRPr lang="ru-RU"/>
                  </a:p>
                </p:txBody>
              </p:sp>
            </p:grpSp>
            <p:grpSp>
              <p:nvGrpSpPr>
                <p:cNvPr id="25" name="Группа 42008"/>
                <p:cNvGrpSpPr>
                  <a:grpSpLocks/>
                </p:cNvGrpSpPr>
                <p:nvPr/>
              </p:nvGrpSpPr>
              <p:grpSpPr bwMode="auto">
                <a:xfrm>
                  <a:off x="3860162" y="3477230"/>
                  <a:ext cx="2459458" cy="2836943"/>
                  <a:chOff x="3860162" y="3477230"/>
                  <a:chExt cx="2459458" cy="2836943"/>
                </a:xfrm>
              </p:grpSpPr>
              <p:cxnSp>
                <p:nvCxnSpPr>
                  <p:cNvPr id="41996" name="Прямая со стрелкой 41995"/>
                  <p:cNvCxnSpPr>
                    <a:stCxn id="48" idx="3"/>
                  </p:cNvCxnSpPr>
                  <p:nvPr/>
                </p:nvCxnSpPr>
                <p:spPr>
                  <a:xfrm flipV="1">
                    <a:off x="3876895" y="3813175"/>
                    <a:ext cx="78725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998" name="Прямая со стрелкой 41997"/>
                  <p:cNvCxnSpPr>
                    <a:stCxn id="56" idx="3"/>
                  </p:cNvCxnSpPr>
                  <p:nvPr/>
                </p:nvCxnSpPr>
                <p:spPr>
                  <a:xfrm flipV="1">
                    <a:off x="3876895" y="4889501"/>
                    <a:ext cx="787259"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2000" name="Прямая со стрелкой 41999"/>
                  <p:cNvCxnSpPr>
                    <a:stCxn id="59" idx="3"/>
                  </p:cNvCxnSpPr>
                  <p:nvPr/>
                </p:nvCxnSpPr>
                <p:spPr>
                  <a:xfrm flipV="1">
                    <a:off x="3862611" y="6005515"/>
                    <a:ext cx="801543"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42001" name="Прямоугольник 42000"/>
                  <p:cNvSpPr/>
                  <p:nvPr/>
                </p:nvSpPr>
                <p:spPr>
                  <a:xfrm>
                    <a:off x="4664154" y="3476625"/>
                    <a:ext cx="898364" cy="28368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cxnSp>
                <p:nvCxnSpPr>
                  <p:cNvPr id="42004" name="Прямая со стрелкой 42003"/>
                  <p:cNvCxnSpPr>
                    <a:stCxn id="42001" idx="3"/>
                  </p:cNvCxnSpPr>
                  <p:nvPr/>
                </p:nvCxnSpPr>
                <p:spPr>
                  <a:xfrm flipV="1">
                    <a:off x="5562518" y="4889501"/>
                    <a:ext cx="757102" cy="635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pSp>
          </p:grpSp>
          <p:sp>
            <p:nvSpPr>
              <p:cNvPr id="46100" name="TextBox 42004"/>
              <p:cNvSpPr txBox="1">
                <a:spLocks noChangeArrowheads="1"/>
              </p:cNvSpPr>
              <p:nvPr/>
            </p:nvSpPr>
            <p:spPr bwMode="auto">
              <a:xfrm>
                <a:off x="2014840" y="3477230"/>
                <a:ext cx="499677" cy="369332"/>
              </a:xfrm>
              <a:prstGeom prst="rect">
                <a:avLst/>
              </a:prstGeom>
              <a:noFill/>
              <a:ln w="9525">
                <a:noFill/>
                <a:miter lim="800000"/>
                <a:headEnd/>
                <a:tailEnd/>
              </a:ln>
            </p:spPr>
            <p:txBody>
              <a:bodyPr>
                <a:spAutoFit/>
              </a:bodyPr>
              <a:lstStyle/>
              <a:p>
                <a:r>
                  <a:rPr lang="en-US"/>
                  <a:t>A</a:t>
                </a:r>
                <a:endParaRPr lang="ru-RU"/>
              </a:p>
            </p:txBody>
          </p:sp>
          <p:sp>
            <p:nvSpPr>
              <p:cNvPr id="46101" name="TextBox 42005"/>
              <p:cNvSpPr txBox="1">
                <a:spLocks noChangeArrowheads="1"/>
              </p:cNvSpPr>
              <p:nvPr/>
            </p:nvSpPr>
            <p:spPr bwMode="auto">
              <a:xfrm>
                <a:off x="2012214" y="3814040"/>
                <a:ext cx="529707" cy="369332"/>
              </a:xfrm>
              <a:prstGeom prst="rect">
                <a:avLst/>
              </a:prstGeom>
              <a:noFill/>
              <a:ln w="9525">
                <a:noFill/>
                <a:miter lim="800000"/>
                <a:headEnd/>
                <a:tailEnd/>
              </a:ln>
            </p:spPr>
            <p:txBody>
              <a:bodyPr>
                <a:spAutoFit/>
              </a:bodyPr>
              <a:lstStyle/>
              <a:p>
                <a:r>
                  <a:rPr lang="en-US"/>
                  <a:t>B</a:t>
                </a:r>
                <a:endParaRPr lang="ru-RU"/>
              </a:p>
            </p:txBody>
          </p:sp>
          <p:sp>
            <p:nvSpPr>
              <p:cNvPr id="46102" name="TextBox 42006"/>
              <p:cNvSpPr txBox="1">
                <a:spLocks noChangeArrowheads="1"/>
              </p:cNvSpPr>
              <p:nvPr/>
            </p:nvSpPr>
            <p:spPr bwMode="auto">
              <a:xfrm>
                <a:off x="1965242" y="4504726"/>
                <a:ext cx="549275" cy="369332"/>
              </a:xfrm>
              <a:prstGeom prst="rect">
                <a:avLst/>
              </a:prstGeom>
              <a:noFill/>
              <a:ln w="9525">
                <a:noFill/>
                <a:miter lim="800000"/>
                <a:headEnd/>
                <a:tailEnd/>
              </a:ln>
            </p:spPr>
            <p:txBody>
              <a:bodyPr>
                <a:spAutoFit/>
              </a:bodyPr>
              <a:lstStyle/>
              <a:p>
                <a:r>
                  <a:rPr lang="en-US"/>
                  <a:t>C</a:t>
                </a:r>
                <a:endParaRPr lang="ru-RU"/>
              </a:p>
            </p:txBody>
          </p:sp>
          <p:sp>
            <p:nvSpPr>
              <p:cNvPr id="46103" name="TextBox 42007"/>
              <p:cNvSpPr txBox="1">
                <a:spLocks noChangeArrowheads="1"/>
              </p:cNvSpPr>
              <p:nvPr/>
            </p:nvSpPr>
            <p:spPr bwMode="auto">
              <a:xfrm>
                <a:off x="1935731" y="5654015"/>
                <a:ext cx="567054" cy="369332"/>
              </a:xfrm>
              <a:prstGeom prst="rect">
                <a:avLst/>
              </a:prstGeom>
              <a:noFill/>
              <a:ln w="9525">
                <a:noFill/>
                <a:miter lim="800000"/>
                <a:headEnd/>
                <a:tailEnd/>
              </a:ln>
            </p:spPr>
            <p:txBody>
              <a:bodyPr>
                <a:spAutoFit/>
              </a:bodyPr>
              <a:lstStyle/>
              <a:p>
                <a:r>
                  <a:rPr lang="en-US"/>
                  <a:t>D</a:t>
                </a:r>
                <a:endParaRPr lang="ru-RU"/>
              </a:p>
            </p:txBody>
          </p:sp>
        </p:gr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313" y="90141"/>
            <a:ext cx="7643812" cy="1384995"/>
          </a:xfrm>
          <a:prstGeom prst="rect">
            <a:avLst/>
          </a:prstGeom>
          <a:noFill/>
          <a:ln w="9525">
            <a:noFill/>
            <a:miter lim="800000"/>
            <a:headEnd/>
            <a:tailEnd/>
          </a:ln>
          <a:effectLst/>
        </p:spPr>
        <p:txBody>
          <a:bodyPr anchor="ctr">
            <a:spAutoFit/>
          </a:bodyPr>
          <a:lstStyle/>
          <a:p>
            <a:pPr indent="342900" algn="ctr">
              <a:defRPr/>
            </a:pPr>
            <a:r>
              <a:rPr lang="ru-RU" sz="4200" b="1" kern="0" dirty="0" smtClean="0">
                <a:solidFill>
                  <a:schemeClr val="tx2"/>
                </a:solidFill>
                <a:effectLst>
                  <a:outerShdw blurRad="38100" dist="38100" dir="2700000" algn="tl">
                    <a:srgbClr val="C0C0C0"/>
                  </a:outerShdw>
                </a:effectLst>
                <a:latin typeface="+mj-lt"/>
                <a:ea typeface="+mj-ea"/>
                <a:cs typeface="+mj-cs"/>
              </a:rPr>
              <a:t>Логический элемент «И-НЕ»</a:t>
            </a:r>
          </a:p>
          <a:p>
            <a:pPr indent="342900" algn="ctr">
              <a:defRPr/>
            </a:pPr>
            <a:r>
              <a:rPr lang="ru-RU" sz="4200" b="1" kern="0" dirty="0" smtClean="0">
                <a:solidFill>
                  <a:schemeClr val="tx2"/>
                </a:solidFill>
                <a:effectLst>
                  <a:outerShdw blurRad="38100" dist="38100" dir="2700000" algn="tl">
                    <a:srgbClr val="C0C0C0"/>
                  </a:outerShdw>
                </a:effectLst>
                <a:latin typeface="+mj-lt"/>
                <a:ea typeface="+mj-ea"/>
                <a:cs typeface="+mj-cs"/>
              </a:rPr>
              <a:t>Штрих Шеффера:</a:t>
            </a:r>
            <a:endParaRPr lang="ru-RU" sz="4200" b="1" kern="0" dirty="0">
              <a:solidFill>
                <a:schemeClr val="tx2"/>
              </a:solidFill>
              <a:effectLst>
                <a:outerShdw blurRad="38100" dist="38100" dir="2700000" algn="tl">
                  <a:srgbClr val="C0C0C0"/>
                </a:outerShdw>
              </a:effectLst>
              <a:latin typeface="+mj-lt"/>
              <a:ea typeface="+mj-ea"/>
              <a:cs typeface="+mj-cs"/>
            </a:endParaRPr>
          </a:p>
        </p:txBody>
      </p:sp>
      <p:grpSp>
        <p:nvGrpSpPr>
          <p:cNvPr id="2" name="Group 2"/>
          <p:cNvGrpSpPr>
            <a:grpSpLocks/>
          </p:cNvGrpSpPr>
          <p:nvPr/>
        </p:nvGrpSpPr>
        <p:grpSpPr bwMode="auto">
          <a:xfrm>
            <a:off x="1500188" y="1714500"/>
            <a:ext cx="5191059" cy="3911600"/>
            <a:chOff x="3501" y="7794"/>
            <a:chExt cx="2124" cy="1440"/>
          </a:xfrm>
        </p:grpSpPr>
        <p:sp>
          <p:nvSpPr>
            <p:cNvPr id="9220" name="Rectangle 3"/>
            <p:cNvSpPr>
              <a:spLocks noChangeArrowheads="1"/>
            </p:cNvSpPr>
            <p:nvPr/>
          </p:nvSpPr>
          <p:spPr bwMode="auto">
            <a:xfrm>
              <a:off x="4041" y="7974"/>
              <a:ext cx="900" cy="1260"/>
            </a:xfrm>
            <a:prstGeom prst="rect">
              <a:avLst/>
            </a:prstGeom>
            <a:solidFill>
              <a:srgbClr val="FFFFFF"/>
            </a:solidFill>
            <a:ln w="9525">
              <a:solidFill>
                <a:srgbClr val="000000"/>
              </a:solidFill>
              <a:miter lim="800000"/>
              <a:headEnd/>
              <a:tailEnd/>
            </a:ln>
          </p:spPr>
          <p:txBody>
            <a:bodyPr/>
            <a:lstStyle/>
            <a:p>
              <a:endParaRPr lang="ru-RU" sz="7200">
                <a:latin typeface="Trebuchet MS" pitchFamily="34" charset="0"/>
              </a:endParaRPr>
            </a:p>
          </p:txBody>
        </p:sp>
        <p:sp>
          <p:nvSpPr>
            <p:cNvPr id="9221" name="Line 4"/>
            <p:cNvSpPr>
              <a:spLocks noChangeShapeType="1"/>
            </p:cNvSpPr>
            <p:nvPr/>
          </p:nvSpPr>
          <p:spPr bwMode="auto">
            <a:xfrm>
              <a:off x="3501" y="8154"/>
              <a:ext cx="540" cy="0"/>
            </a:xfrm>
            <a:prstGeom prst="line">
              <a:avLst/>
            </a:prstGeom>
            <a:noFill/>
            <a:ln w="9525">
              <a:solidFill>
                <a:srgbClr val="000000"/>
              </a:solidFill>
              <a:round/>
              <a:headEnd/>
              <a:tailEnd/>
            </a:ln>
          </p:spPr>
          <p:txBody>
            <a:bodyPr/>
            <a:lstStyle/>
            <a:p>
              <a:endParaRPr lang="ru-RU"/>
            </a:p>
          </p:txBody>
        </p:sp>
        <p:sp>
          <p:nvSpPr>
            <p:cNvPr id="9222" name="Line 5"/>
            <p:cNvSpPr>
              <a:spLocks noChangeShapeType="1"/>
            </p:cNvSpPr>
            <p:nvPr/>
          </p:nvSpPr>
          <p:spPr bwMode="auto">
            <a:xfrm>
              <a:off x="3501" y="8874"/>
              <a:ext cx="540" cy="0"/>
            </a:xfrm>
            <a:prstGeom prst="line">
              <a:avLst/>
            </a:prstGeom>
            <a:noFill/>
            <a:ln w="9525">
              <a:solidFill>
                <a:srgbClr val="000000"/>
              </a:solidFill>
              <a:round/>
              <a:headEnd/>
              <a:tailEnd/>
            </a:ln>
          </p:spPr>
          <p:txBody>
            <a:bodyPr/>
            <a:lstStyle/>
            <a:p>
              <a:endParaRPr lang="ru-RU"/>
            </a:p>
          </p:txBody>
        </p:sp>
        <p:sp>
          <p:nvSpPr>
            <p:cNvPr id="9223" name="Line 6"/>
            <p:cNvSpPr>
              <a:spLocks noChangeShapeType="1"/>
            </p:cNvSpPr>
            <p:nvPr/>
          </p:nvSpPr>
          <p:spPr bwMode="auto">
            <a:xfrm>
              <a:off x="4941" y="8514"/>
              <a:ext cx="540" cy="0"/>
            </a:xfrm>
            <a:prstGeom prst="line">
              <a:avLst/>
            </a:prstGeom>
            <a:noFill/>
            <a:ln w="9525">
              <a:solidFill>
                <a:srgbClr val="000000"/>
              </a:solidFill>
              <a:round/>
              <a:headEnd/>
              <a:tailEnd/>
            </a:ln>
          </p:spPr>
          <p:txBody>
            <a:bodyPr/>
            <a:lstStyle/>
            <a:p>
              <a:endParaRPr lang="ru-RU"/>
            </a:p>
          </p:txBody>
        </p:sp>
        <p:sp>
          <p:nvSpPr>
            <p:cNvPr id="9224" name="Text Box 7"/>
            <p:cNvSpPr txBox="1">
              <a:spLocks noChangeArrowheads="1"/>
            </p:cNvSpPr>
            <p:nvPr/>
          </p:nvSpPr>
          <p:spPr bwMode="auto">
            <a:xfrm>
              <a:off x="4218" y="8154"/>
              <a:ext cx="543" cy="720"/>
            </a:xfrm>
            <a:prstGeom prst="rect">
              <a:avLst/>
            </a:prstGeom>
            <a:noFill/>
            <a:ln w="9525">
              <a:noFill/>
              <a:miter lim="800000"/>
              <a:headEnd/>
              <a:tailEnd/>
            </a:ln>
          </p:spPr>
          <p:txBody>
            <a:bodyPr/>
            <a:lstStyle/>
            <a:p>
              <a:pPr>
                <a:spcAft>
                  <a:spcPts val="1000"/>
                </a:spcAft>
              </a:pPr>
              <a:r>
                <a:rPr lang="en-US" sz="4800" dirty="0">
                  <a:latin typeface="Calibri" pitchFamily="34" charset="0"/>
                </a:rPr>
                <a:t>&amp;</a:t>
              </a:r>
              <a:endParaRPr lang="ru-RU" sz="7200" dirty="0"/>
            </a:p>
          </p:txBody>
        </p:sp>
        <p:sp>
          <p:nvSpPr>
            <p:cNvPr id="9225" name="Text Box 8"/>
            <p:cNvSpPr txBox="1">
              <a:spLocks noChangeArrowheads="1"/>
            </p:cNvSpPr>
            <p:nvPr/>
          </p:nvSpPr>
          <p:spPr bwMode="auto">
            <a:xfrm>
              <a:off x="3501" y="779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X</a:t>
              </a:r>
              <a:endParaRPr lang="ru-RU" sz="7200"/>
            </a:p>
          </p:txBody>
        </p:sp>
        <p:sp>
          <p:nvSpPr>
            <p:cNvPr id="9226" name="Text Box 9"/>
            <p:cNvSpPr txBox="1">
              <a:spLocks noChangeArrowheads="1"/>
            </p:cNvSpPr>
            <p:nvPr/>
          </p:nvSpPr>
          <p:spPr bwMode="auto">
            <a:xfrm>
              <a:off x="5082" y="8240"/>
              <a:ext cx="543" cy="720"/>
            </a:xfrm>
            <a:prstGeom prst="rect">
              <a:avLst/>
            </a:prstGeom>
            <a:noFill/>
            <a:ln w="9525">
              <a:noFill/>
              <a:miter lim="800000"/>
              <a:headEnd/>
              <a:tailEnd/>
            </a:ln>
          </p:spPr>
          <p:txBody>
            <a:bodyPr/>
            <a:lstStyle/>
            <a:p>
              <a:pPr>
                <a:spcAft>
                  <a:spcPts val="1000"/>
                </a:spcAft>
              </a:pPr>
              <a:r>
                <a:rPr lang="en-US" sz="4000" dirty="0" smtClean="0"/>
                <a:t>X</a:t>
              </a:r>
              <a:r>
                <a:rPr lang="en-US" sz="4000" dirty="0" smtClean="0">
                  <a:latin typeface="Calibri" pitchFamily="34" charset="0"/>
                </a:rPr>
                <a:t>&amp;</a:t>
              </a:r>
              <a:r>
                <a:rPr lang="en-US" sz="4400" dirty="0" smtClean="0">
                  <a:latin typeface="Calibri" pitchFamily="34" charset="0"/>
                </a:rPr>
                <a:t>Y</a:t>
              </a:r>
              <a:endParaRPr lang="ru-RU" sz="4400" dirty="0" smtClean="0"/>
            </a:p>
            <a:p>
              <a:pPr>
                <a:spcAft>
                  <a:spcPts val="1000"/>
                </a:spcAft>
              </a:pPr>
              <a:endParaRPr lang="ru-RU" sz="7200" dirty="0"/>
            </a:p>
          </p:txBody>
        </p:sp>
        <p:sp>
          <p:nvSpPr>
            <p:cNvPr id="9227" name="Text Box 10"/>
            <p:cNvSpPr txBox="1">
              <a:spLocks noChangeArrowheads="1"/>
            </p:cNvSpPr>
            <p:nvPr/>
          </p:nvSpPr>
          <p:spPr bwMode="auto">
            <a:xfrm>
              <a:off x="3501" y="851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Y</a:t>
              </a:r>
              <a:endParaRPr lang="ru-RU" sz="7200"/>
            </a:p>
          </p:txBody>
        </p:sp>
      </p:grpSp>
      <p:sp>
        <p:nvSpPr>
          <p:cNvPr id="12" name="Овал 11"/>
          <p:cNvSpPr/>
          <p:nvPr/>
        </p:nvSpPr>
        <p:spPr>
          <a:xfrm>
            <a:off x="4788024" y="3429000"/>
            <a:ext cx="424632" cy="500633"/>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4" name="Прямая соединительная линия 13"/>
          <p:cNvCxnSpPr/>
          <p:nvPr/>
        </p:nvCxnSpPr>
        <p:spPr>
          <a:xfrm>
            <a:off x="5364088" y="2924944"/>
            <a:ext cx="1152128"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15" name="Group 78"/>
          <p:cNvGraphicFramePr>
            <a:graphicFrameLocks noGrp="1"/>
          </p:cNvGraphicFramePr>
          <p:nvPr/>
        </p:nvGraphicFramePr>
        <p:xfrm>
          <a:off x="6876256" y="2636912"/>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sym typeface="Symbol" pitchFamily="18" charset="2"/>
                        </a:rPr>
                        <a:t>Х</a:t>
                      </a:r>
                      <a:r>
                        <a:rPr kumimoji="0" lang="en-US" sz="2600" b="1" i="0" u="none" strike="noStrike" cap="none" normalizeH="0" baseline="0" dirty="0" smtClean="0">
                          <a:ln>
                            <a:noFill/>
                          </a:ln>
                          <a:solidFill>
                            <a:schemeClr val="tx1"/>
                          </a:solidFill>
                          <a:effectLst/>
                          <a:latin typeface="Arial" charset="0"/>
                          <a:sym typeface="Symbol" pitchFamily="18" charset="2"/>
                        </a:rPr>
                        <a:t></a:t>
                      </a:r>
                      <a:r>
                        <a:rPr kumimoji="0" lang="ru-RU" sz="2600" b="1" i="0" u="none" strike="noStrike" cap="none" normalizeH="0" baseline="0" dirty="0" smtClean="0">
                          <a:ln>
                            <a:noFill/>
                          </a:ln>
                          <a:solidFill>
                            <a:schemeClr val="tx1"/>
                          </a:solidFill>
                          <a:effectLst/>
                          <a:latin typeface="Arial" charset="0"/>
                          <a:sym typeface="Symbol" pitchFamily="18" charset="2"/>
                        </a:rPr>
                        <a:t>У</a:t>
                      </a:r>
                      <a:endParaRPr kumimoji="0" lang="ru-RU"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6" name="Прямая соединительная линия 15"/>
          <p:cNvCxnSpPr/>
          <p:nvPr/>
        </p:nvCxnSpPr>
        <p:spPr>
          <a:xfrm>
            <a:off x="8244408" y="2708920"/>
            <a:ext cx="648072"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214312" y="90141"/>
            <a:ext cx="8678168" cy="1384995"/>
          </a:xfrm>
          <a:prstGeom prst="rect">
            <a:avLst/>
          </a:prstGeom>
          <a:noFill/>
          <a:ln w="9525">
            <a:noFill/>
            <a:miter lim="800000"/>
            <a:headEnd/>
            <a:tailEnd/>
          </a:ln>
          <a:effectLst/>
        </p:spPr>
        <p:txBody>
          <a:bodyPr wrap="square" anchor="ctr">
            <a:spAutoFit/>
          </a:bodyPr>
          <a:lstStyle/>
          <a:p>
            <a:pPr indent="342900" algn="ctr">
              <a:defRPr/>
            </a:pPr>
            <a:r>
              <a:rPr lang="ru-RU" sz="4200" b="1" kern="0" dirty="0" smtClean="0">
                <a:solidFill>
                  <a:schemeClr val="tx2"/>
                </a:solidFill>
                <a:effectLst>
                  <a:outerShdw blurRad="38100" dist="38100" dir="2700000" algn="tl">
                    <a:srgbClr val="C0C0C0"/>
                  </a:outerShdw>
                </a:effectLst>
                <a:latin typeface="+mj-lt"/>
                <a:ea typeface="+mj-ea"/>
                <a:cs typeface="+mj-cs"/>
              </a:rPr>
              <a:t>Логический элемент «ИЛИ-НЕ»</a:t>
            </a:r>
          </a:p>
          <a:p>
            <a:pPr indent="342900" algn="ctr">
              <a:defRPr/>
            </a:pPr>
            <a:r>
              <a:rPr lang="ru-RU" sz="4200" b="1" kern="0" dirty="0" smtClean="0">
                <a:solidFill>
                  <a:schemeClr val="tx2"/>
                </a:solidFill>
                <a:effectLst>
                  <a:outerShdw blurRad="38100" dist="38100" dir="2700000" algn="tl">
                    <a:srgbClr val="C0C0C0"/>
                  </a:outerShdw>
                </a:effectLst>
                <a:latin typeface="+mj-lt"/>
                <a:ea typeface="+mj-ea"/>
                <a:cs typeface="+mj-cs"/>
              </a:rPr>
              <a:t>Стрелка Пирса:</a:t>
            </a:r>
            <a:endParaRPr lang="ru-RU" sz="4200" b="1" kern="0" dirty="0">
              <a:solidFill>
                <a:schemeClr val="tx2"/>
              </a:solidFill>
              <a:effectLst>
                <a:outerShdw blurRad="38100" dist="38100" dir="2700000" algn="tl">
                  <a:srgbClr val="C0C0C0"/>
                </a:outerShdw>
              </a:effectLst>
              <a:latin typeface="+mj-lt"/>
              <a:ea typeface="+mj-ea"/>
              <a:cs typeface="+mj-cs"/>
            </a:endParaRPr>
          </a:p>
        </p:txBody>
      </p:sp>
      <p:grpSp>
        <p:nvGrpSpPr>
          <p:cNvPr id="2" name="Group 2"/>
          <p:cNvGrpSpPr>
            <a:grpSpLocks/>
          </p:cNvGrpSpPr>
          <p:nvPr/>
        </p:nvGrpSpPr>
        <p:grpSpPr bwMode="auto">
          <a:xfrm>
            <a:off x="1500188" y="1714500"/>
            <a:ext cx="5191059" cy="3911600"/>
            <a:chOff x="3501" y="7794"/>
            <a:chExt cx="2124" cy="1440"/>
          </a:xfrm>
        </p:grpSpPr>
        <p:sp>
          <p:nvSpPr>
            <p:cNvPr id="9220" name="Rectangle 3"/>
            <p:cNvSpPr>
              <a:spLocks noChangeArrowheads="1"/>
            </p:cNvSpPr>
            <p:nvPr/>
          </p:nvSpPr>
          <p:spPr bwMode="auto">
            <a:xfrm>
              <a:off x="4041" y="7974"/>
              <a:ext cx="900" cy="1260"/>
            </a:xfrm>
            <a:prstGeom prst="rect">
              <a:avLst/>
            </a:prstGeom>
            <a:solidFill>
              <a:srgbClr val="FFFFFF"/>
            </a:solidFill>
            <a:ln w="9525">
              <a:solidFill>
                <a:srgbClr val="000000"/>
              </a:solidFill>
              <a:miter lim="800000"/>
              <a:headEnd/>
              <a:tailEnd/>
            </a:ln>
          </p:spPr>
          <p:txBody>
            <a:bodyPr/>
            <a:lstStyle/>
            <a:p>
              <a:endParaRPr lang="ru-RU" sz="7200">
                <a:latin typeface="Trebuchet MS" pitchFamily="34" charset="0"/>
              </a:endParaRPr>
            </a:p>
          </p:txBody>
        </p:sp>
        <p:sp>
          <p:nvSpPr>
            <p:cNvPr id="9221" name="Line 4"/>
            <p:cNvSpPr>
              <a:spLocks noChangeShapeType="1"/>
            </p:cNvSpPr>
            <p:nvPr/>
          </p:nvSpPr>
          <p:spPr bwMode="auto">
            <a:xfrm>
              <a:off x="3501" y="8154"/>
              <a:ext cx="540" cy="0"/>
            </a:xfrm>
            <a:prstGeom prst="line">
              <a:avLst/>
            </a:prstGeom>
            <a:noFill/>
            <a:ln w="9525">
              <a:solidFill>
                <a:srgbClr val="000000"/>
              </a:solidFill>
              <a:round/>
              <a:headEnd/>
              <a:tailEnd/>
            </a:ln>
          </p:spPr>
          <p:txBody>
            <a:bodyPr/>
            <a:lstStyle/>
            <a:p>
              <a:endParaRPr lang="ru-RU"/>
            </a:p>
          </p:txBody>
        </p:sp>
        <p:sp>
          <p:nvSpPr>
            <p:cNvPr id="9222" name="Line 5"/>
            <p:cNvSpPr>
              <a:spLocks noChangeShapeType="1"/>
            </p:cNvSpPr>
            <p:nvPr/>
          </p:nvSpPr>
          <p:spPr bwMode="auto">
            <a:xfrm>
              <a:off x="3501" y="8874"/>
              <a:ext cx="540" cy="0"/>
            </a:xfrm>
            <a:prstGeom prst="line">
              <a:avLst/>
            </a:prstGeom>
            <a:noFill/>
            <a:ln w="9525">
              <a:solidFill>
                <a:srgbClr val="000000"/>
              </a:solidFill>
              <a:round/>
              <a:headEnd/>
              <a:tailEnd/>
            </a:ln>
          </p:spPr>
          <p:txBody>
            <a:bodyPr/>
            <a:lstStyle/>
            <a:p>
              <a:endParaRPr lang="ru-RU"/>
            </a:p>
          </p:txBody>
        </p:sp>
        <p:sp>
          <p:nvSpPr>
            <p:cNvPr id="9223" name="Line 6"/>
            <p:cNvSpPr>
              <a:spLocks noChangeShapeType="1"/>
            </p:cNvSpPr>
            <p:nvPr/>
          </p:nvSpPr>
          <p:spPr bwMode="auto">
            <a:xfrm>
              <a:off x="4941" y="8514"/>
              <a:ext cx="540" cy="0"/>
            </a:xfrm>
            <a:prstGeom prst="line">
              <a:avLst/>
            </a:prstGeom>
            <a:noFill/>
            <a:ln w="9525">
              <a:solidFill>
                <a:srgbClr val="000000"/>
              </a:solidFill>
              <a:round/>
              <a:headEnd/>
              <a:tailEnd/>
            </a:ln>
          </p:spPr>
          <p:txBody>
            <a:bodyPr/>
            <a:lstStyle/>
            <a:p>
              <a:endParaRPr lang="ru-RU"/>
            </a:p>
          </p:txBody>
        </p:sp>
        <p:sp>
          <p:nvSpPr>
            <p:cNvPr id="9224" name="Text Box 7"/>
            <p:cNvSpPr txBox="1">
              <a:spLocks noChangeArrowheads="1"/>
            </p:cNvSpPr>
            <p:nvPr/>
          </p:nvSpPr>
          <p:spPr bwMode="auto">
            <a:xfrm>
              <a:off x="4218" y="8154"/>
              <a:ext cx="543" cy="720"/>
            </a:xfrm>
            <a:prstGeom prst="rect">
              <a:avLst/>
            </a:prstGeom>
            <a:noFill/>
            <a:ln w="9525">
              <a:noFill/>
              <a:miter lim="800000"/>
              <a:headEnd/>
              <a:tailEnd/>
            </a:ln>
          </p:spPr>
          <p:txBody>
            <a:bodyPr/>
            <a:lstStyle/>
            <a:p>
              <a:pPr>
                <a:spcAft>
                  <a:spcPts val="1000"/>
                </a:spcAft>
              </a:pPr>
              <a:r>
                <a:rPr lang="ru-RU" sz="4800" dirty="0" smtClean="0">
                  <a:latin typeface="Calibri" pitchFamily="34" charset="0"/>
                </a:rPr>
                <a:t>1</a:t>
              </a:r>
              <a:endParaRPr lang="ru-RU" sz="7200" dirty="0"/>
            </a:p>
          </p:txBody>
        </p:sp>
        <p:sp>
          <p:nvSpPr>
            <p:cNvPr id="9225" name="Text Box 8"/>
            <p:cNvSpPr txBox="1">
              <a:spLocks noChangeArrowheads="1"/>
            </p:cNvSpPr>
            <p:nvPr/>
          </p:nvSpPr>
          <p:spPr bwMode="auto">
            <a:xfrm>
              <a:off x="3501" y="779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X</a:t>
              </a:r>
              <a:endParaRPr lang="ru-RU" sz="7200"/>
            </a:p>
          </p:txBody>
        </p:sp>
        <p:sp>
          <p:nvSpPr>
            <p:cNvPr id="9226" name="Text Box 9"/>
            <p:cNvSpPr txBox="1">
              <a:spLocks noChangeArrowheads="1"/>
            </p:cNvSpPr>
            <p:nvPr/>
          </p:nvSpPr>
          <p:spPr bwMode="auto">
            <a:xfrm>
              <a:off x="5082" y="8240"/>
              <a:ext cx="543" cy="720"/>
            </a:xfrm>
            <a:prstGeom prst="rect">
              <a:avLst/>
            </a:prstGeom>
            <a:noFill/>
            <a:ln w="9525">
              <a:noFill/>
              <a:miter lim="800000"/>
              <a:headEnd/>
              <a:tailEnd/>
            </a:ln>
          </p:spPr>
          <p:txBody>
            <a:bodyPr/>
            <a:lstStyle/>
            <a:p>
              <a:pPr>
                <a:spcAft>
                  <a:spcPts val="1000"/>
                </a:spcAft>
              </a:pPr>
              <a:r>
                <a:rPr lang="en-US" sz="4000" dirty="0" smtClean="0"/>
                <a:t>X</a:t>
              </a:r>
              <a:r>
                <a:rPr lang="ru-RU" sz="4000" dirty="0" smtClean="0">
                  <a:latin typeface="Calibri" pitchFamily="34" charset="0"/>
                </a:rPr>
                <a:t>+</a:t>
              </a:r>
              <a:r>
                <a:rPr lang="en-US" sz="4400" dirty="0" smtClean="0">
                  <a:latin typeface="Calibri" pitchFamily="34" charset="0"/>
                </a:rPr>
                <a:t>Y</a:t>
              </a:r>
              <a:endParaRPr lang="ru-RU" sz="4400" dirty="0" smtClean="0"/>
            </a:p>
            <a:p>
              <a:pPr>
                <a:spcAft>
                  <a:spcPts val="1000"/>
                </a:spcAft>
              </a:pPr>
              <a:endParaRPr lang="ru-RU" sz="7200" dirty="0"/>
            </a:p>
          </p:txBody>
        </p:sp>
        <p:sp>
          <p:nvSpPr>
            <p:cNvPr id="9227" name="Text Box 10"/>
            <p:cNvSpPr txBox="1">
              <a:spLocks noChangeArrowheads="1"/>
            </p:cNvSpPr>
            <p:nvPr/>
          </p:nvSpPr>
          <p:spPr bwMode="auto">
            <a:xfrm>
              <a:off x="3501" y="8514"/>
              <a:ext cx="543" cy="720"/>
            </a:xfrm>
            <a:prstGeom prst="rect">
              <a:avLst/>
            </a:prstGeom>
            <a:noFill/>
            <a:ln w="9525">
              <a:noFill/>
              <a:miter lim="800000"/>
              <a:headEnd/>
              <a:tailEnd/>
            </a:ln>
          </p:spPr>
          <p:txBody>
            <a:bodyPr/>
            <a:lstStyle/>
            <a:p>
              <a:pPr>
                <a:spcAft>
                  <a:spcPts val="1000"/>
                </a:spcAft>
              </a:pPr>
              <a:r>
                <a:rPr lang="en-US" sz="4800">
                  <a:latin typeface="Calibri" pitchFamily="34" charset="0"/>
                </a:rPr>
                <a:t>Y</a:t>
              </a:r>
              <a:endParaRPr lang="ru-RU" sz="7200"/>
            </a:p>
          </p:txBody>
        </p:sp>
      </p:grpSp>
      <p:sp>
        <p:nvSpPr>
          <p:cNvPr id="12" name="Овал 11"/>
          <p:cNvSpPr/>
          <p:nvPr/>
        </p:nvSpPr>
        <p:spPr>
          <a:xfrm>
            <a:off x="4788024" y="3429000"/>
            <a:ext cx="424632" cy="500633"/>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cxnSp>
        <p:nvCxnSpPr>
          <p:cNvPr id="14" name="Прямая соединительная линия 13"/>
          <p:cNvCxnSpPr/>
          <p:nvPr/>
        </p:nvCxnSpPr>
        <p:spPr>
          <a:xfrm>
            <a:off x="5364088" y="2924944"/>
            <a:ext cx="936104" cy="0"/>
          </a:xfrm>
          <a:prstGeom prst="line">
            <a:avLst/>
          </a:prstGeom>
        </p:spPr>
        <p:style>
          <a:lnRef idx="2">
            <a:schemeClr val="dk1"/>
          </a:lnRef>
          <a:fillRef idx="0">
            <a:schemeClr val="dk1"/>
          </a:fillRef>
          <a:effectRef idx="1">
            <a:schemeClr val="dk1"/>
          </a:effectRef>
          <a:fontRef idx="minor">
            <a:schemeClr val="tx1"/>
          </a:fontRef>
        </p:style>
      </p:cxnSp>
      <p:graphicFrame>
        <p:nvGraphicFramePr>
          <p:cNvPr id="16" name="Group 78"/>
          <p:cNvGraphicFramePr>
            <a:graphicFrameLocks noGrp="1"/>
          </p:cNvGraphicFramePr>
          <p:nvPr/>
        </p:nvGraphicFramePr>
        <p:xfrm>
          <a:off x="6660232" y="2636912"/>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Х</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sym typeface="Symbol" pitchFamily="18" charset="2"/>
                        </a:rPr>
                        <a:t>Х+У</a:t>
                      </a:r>
                      <a:endParaRPr kumimoji="0" lang="ru-RU" sz="26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0" i="0" u="none" strike="noStrike" cap="none" normalizeH="0" baseline="0" dirty="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cxnSp>
        <p:nvCxnSpPr>
          <p:cNvPr id="17" name="Прямая соединительная линия 16"/>
          <p:cNvCxnSpPr/>
          <p:nvPr/>
        </p:nvCxnSpPr>
        <p:spPr>
          <a:xfrm>
            <a:off x="7956376" y="2708920"/>
            <a:ext cx="720080" cy="0"/>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ru-RU" smtClean="0"/>
              <a:t>Сумматор двоичных чисел</a:t>
            </a:r>
          </a:p>
        </p:txBody>
      </p:sp>
      <p:sp>
        <p:nvSpPr>
          <p:cNvPr id="13315" name="Rectangle 3"/>
          <p:cNvSpPr>
            <a:spLocks noGrp="1" noChangeArrowheads="1"/>
          </p:cNvSpPr>
          <p:nvPr>
            <p:ph type="body" idx="1"/>
          </p:nvPr>
        </p:nvSpPr>
        <p:spPr/>
        <p:txBody>
          <a:bodyPr/>
          <a:lstStyle/>
          <a:p>
            <a:r>
              <a:rPr lang="ru-RU" smtClean="0"/>
              <a:t>Любое математическое сколь угодно сложное выражение может быть представлено в виде последовательности элементарных математических операций</a:t>
            </a:r>
          </a:p>
          <a:p>
            <a:r>
              <a:rPr lang="ru-RU" smtClean="0"/>
              <a:t>Все математические действия в компьютере сводятся к сложению двоичных чисел</a:t>
            </a:r>
          </a:p>
          <a:p>
            <a:r>
              <a:rPr lang="ru-RU" smtClean="0"/>
              <a:t>Основу микропроцессора составляют </a:t>
            </a:r>
            <a:r>
              <a:rPr lang="ru-RU" b="1" i="1" smtClean="0">
                <a:solidFill>
                  <a:schemeClr val="accent1"/>
                </a:solidFill>
              </a:rPr>
              <a:t>сумматоры двоичных чисел</a:t>
            </a:r>
            <a:endParaRPr lang="ru-RU"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defRPr/>
            </a:pPr>
            <a:r>
              <a:rPr lang="ru-RU" sz="3800" smtClean="0"/>
              <a:t>Полусумматор. Арифметическое сложение двоичных чисел</a:t>
            </a:r>
          </a:p>
        </p:txBody>
      </p:sp>
      <p:sp>
        <p:nvSpPr>
          <p:cNvPr id="14339" name="Rectangle 3"/>
          <p:cNvSpPr>
            <a:spLocks noGrp="1" noChangeArrowheads="1"/>
          </p:cNvSpPr>
          <p:nvPr>
            <p:ph type="body" idx="1"/>
          </p:nvPr>
        </p:nvSpPr>
        <p:spPr>
          <a:xfrm>
            <a:off x="457200" y="1600200"/>
            <a:ext cx="8229600" cy="2116138"/>
          </a:xfrm>
        </p:spPr>
        <p:txBody>
          <a:bodyPr/>
          <a:lstStyle/>
          <a:p>
            <a:pPr marL="571500" indent="-571500">
              <a:buFont typeface="Wingdings" pitchFamily="2" charset="2"/>
              <a:buNone/>
            </a:pPr>
            <a:r>
              <a:rPr lang="ru-RU" smtClean="0"/>
              <a:t>	В каждом разряде образуется сумма цифр в соответствующих разрядах слагаемых, при этом возможен перенос единицы в старший разряд</a:t>
            </a:r>
          </a:p>
        </p:txBody>
      </p:sp>
      <p:sp>
        <p:nvSpPr>
          <p:cNvPr id="32772" name="Rectangle 4"/>
          <p:cNvSpPr>
            <a:spLocks noChangeArrowheads="1"/>
          </p:cNvSpPr>
          <p:nvPr/>
        </p:nvSpPr>
        <p:spPr bwMode="auto">
          <a:xfrm>
            <a:off x="1479550" y="4076700"/>
            <a:ext cx="2430463" cy="1431925"/>
          </a:xfrm>
          <a:prstGeom prst="rect">
            <a:avLst/>
          </a:prstGeom>
          <a:noFill/>
          <a:ln w="3175">
            <a:noFill/>
            <a:miter lim="800000"/>
            <a:headEnd/>
            <a:tailEnd/>
          </a:ln>
          <a:effectLst/>
        </p:spPr>
        <p:txBody>
          <a:bodyPr>
            <a:spAutoFit/>
          </a:bodyPr>
          <a:lstStyle/>
          <a:p>
            <a:pPr>
              <a:defRPr/>
            </a:pPr>
            <a:r>
              <a:rPr lang="ru-RU" sz="2400" b="1">
                <a:solidFill>
                  <a:schemeClr val="accent1"/>
                </a:solidFill>
                <a:effectLst>
                  <a:outerShdw blurRad="38100" dist="38100" dir="2700000" algn="tl">
                    <a:srgbClr val="C0C0C0"/>
                  </a:outerShdw>
                </a:effectLst>
                <a:latin typeface="Courier New" pitchFamily="49" charset="0"/>
              </a:rPr>
              <a:t>Без переноса</a:t>
            </a:r>
          </a:p>
          <a:p>
            <a:pPr>
              <a:defRPr/>
            </a:pPr>
            <a:r>
              <a:rPr lang="ru-RU" sz="3200" b="1">
                <a:latin typeface="Courier New" pitchFamily="49" charset="0"/>
              </a:rPr>
              <a:t>0000 0001</a:t>
            </a:r>
          </a:p>
          <a:p>
            <a:pPr>
              <a:defRPr/>
            </a:pPr>
            <a:r>
              <a:rPr lang="ru-RU" sz="3200" b="1">
                <a:latin typeface="Courier New" pitchFamily="49" charset="0"/>
              </a:rPr>
              <a:t>0000 0010</a:t>
            </a:r>
          </a:p>
        </p:txBody>
      </p:sp>
      <p:sp>
        <p:nvSpPr>
          <p:cNvPr id="32773" name="Rectangle 5"/>
          <p:cNvSpPr>
            <a:spLocks noChangeArrowheads="1"/>
          </p:cNvSpPr>
          <p:nvPr/>
        </p:nvSpPr>
        <p:spPr bwMode="auto">
          <a:xfrm flipH="1">
            <a:off x="1476375" y="5513388"/>
            <a:ext cx="4286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74" name="Rectangle 6"/>
          <p:cNvSpPr>
            <a:spLocks noChangeArrowheads="1"/>
          </p:cNvSpPr>
          <p:nvPr/>
        </p:nvSpPr>
        <p:spPr bwMode="auto">
          <a:xfrm flipH="1">
            <a:off x="1717675" y="5513388"/>
            <a:ext cx="401638"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75" name="Rectangle 7"/>
          <p:cNvSpPr>
            <a:spLocks noChangeArrowheads="1"/>
          </p:cNvSpPr>
          <p:nvPr/>
        </p:nvSpPr>
        <p:spPr bwMode="auto">
          <a:xfrm flipH="1">
            <a:off x="1971675" y="5513388"/>
            <a:ext cx="401638"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76" name="Rectangle 8"/>
          <p:cNvSpPr>
            <a:spLocks noChangeArrowheads="1"/>
          </p:cNvSpPr>
          <p:nvPr/>
        </p:nvSpPr>
        <p:spPr bwMode="auto">
          <a:xfrm flipH="1">
            <a:off x="2209800" y="5513388"/>
            <a:ext cx="2889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1" name="Rectangle 13"/>
          <p:cNvSpPr>
            <a:spLocks noChangeArrowheads="1"/>
          </p:cNvSpPr>
          <p:nvPr/>
        </p:nvSpPr>
        <p:spPr bwMode="auto">
          <a:xfrm flipH="1">
            <a:off x="2714625" y="5513388"/>
            <a:ext cx="4286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2" name="Rectangle 14"/>
          <p:cNvSpPr>
            <a:spLocks noChangeArrowheads="1"/>
          </p:cNvSpPr>
          <p:nvPr/>
        </p:nvSpPr>
        <p:spPr bwMode="auto">
          <a:xfrm flipH="1">
            <a:off x="2955925" y="5513388"/>
            <a:ext cx="401638"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3" name="Rectangle 15"/>
          <p:cNvSpPr>
            <a:spLocks noChangeArrowheads="1"/>
          </p:cNvSpPr>
          <p:nvPr/>
        </p:nvSpPr>
        <p:spPr bwMode="auto">
          <a:xfrm flipH="1">
            <a:off x="3209925" y="5513388"/>
            <a:ext cx="401638" cy="579437"/>
          </a:xfrm>
          <a:prstGeom prst="rect">
            <a:avLst/>
          </a:prstGeom>
          <a:noFill/>
          <a:ln w="3175" algn="ctr">
            <a:noFill/>
            <a:miter lim="800000"/>
            <a:headEnd/>
            <a:tailEnd/>
          </a:ln>
        </p:spPr>
        <p:txBody>
          <a:bodyPr>
            <a:spAutoFit/>
          </a:bodyPr>
          <a:lstStyle/>
          <a:p>
            <a:r>
              <a:rPr lang="en-US" sz="3200" b="1">
                <a:latin typeface="Courier New" pitchFamily="49" charset="0"/>
              </a:rPr>
              <a:t>1</a:t>
            </a:r>
            <a:endParaRPr lang="ru-RU" sz="3200" b="1">
              <a:latin typeface="Courier New" pitchFamily="49" charset="0"/>
            </a:endParaRPr>
          </a:p>
        </p:txBody>
      </p:sp>
      <p:sp>
        <p:nvSpPr>
          <p:cNvPr id="32784" name="Rectangle 16"/>
          <p:cNvSpPr>
            <a:spLocks noChangeArrowheads="1"/>
          </p:cNvSpPr>
          <p:nvPr/>
        </p:nvSpPr>
        <p:spPr bwMode="auto">
          <a:xfrm flipH="1">
            <a:off x="3448050" y="5513388"/>
            <a:ext cx="288925" cy="579437"/>
          </a:xfrm>
          <a:prstGeom prst="rect">
            <a:avLst/>
          </a:prstGeom>
          <a:noFill/>
          <a:ln w="3175" algn="ctr">
            <a:noFill/>
            <a:miter lim="800000"/>
            <a:headEnd/>
            <a:tailEnd/>
          </a:ln>
        </p:spPr>
        <p:txBody>
          <a:bodyPr>
            <a:spAutoFit/>
          </a:bodyPr>
          <a:lstStyle/>
          <a:p>
            <a:r>
              <a:rPr lang="en-US" sz="3200" b="1">
                <a:latin typeface="Courier New" pitchFamily="49" charset="0"/>
              </a:rPr>
              <a:t>1</a:t>
            </a:r>
            <a:endParaRPr lang="ru-RU" sz="3200" b="1">
              <a:latin typeface="Courier New" pitchFamily="49" charset="0"/>
            </a:endParaRPr>
          </a:p>
        </p:txBody>
      </p:sp>
      <p:sp>
        <p:nvSpPr>
          <p:cNvPr id="32785" name="Rectangle 17"/>
          <p:cNvSpPr>
            <a:spLocks noChangeArrowheads="1"/>
          </p:cNvSpPr>
          <p:nvPr/>
        </p:nvSpPr>
        <p:spPr bwMode="auto">
          <a:xfrm>
            <a:off x="5367338" y="4076700"/>
            <a:ext cx="2430462" cy="1431925"/>
          </a:xfrm>
          <a:prstGeom prst="rect">
            <a:avLst/>
          </a:prstGeom>
          <a:noFill/>
          <a:ln w="3175">
            <a:noFill/>
            <a:miter lim="800000"/>
            <a:headEnd/>
            <a:tailEnd/>
          </a:ln>
          <a:effectLst/>
        </p:spPr>
        <p:txBody>
          <a:bodyPr>
            <a:spAutoFit/>
          </a:bodyPr>
          <a:lstStyle/>
          <a:p>
            <a:pPr>
              <a:defRPr/>
            </a:pPr>
            <a:r>
              <a:rPr lang="ru-RU" sz="2400" b="1">
                <a:solidFill>
                  <a:schemeClr val="accent1"/>
                </a:solidFill>
                <a:effectLst>
                  <a:outerShdw blurRad="38100" dist="38100" dir="2700000" algn="tl">
                    <a:srgbClr val="C0C0C0"/>
                  </a:outerShdw>
                </a:effectLst>
                <a:latin typeface="Courier New" pitchFamily="49" charset="0"/>
              </a:rPr>
              <a:t>С переносом</a:t>
            </a:r>
          </a:p>
          <a:p>
            <a:pPr>
              <a:defRPr/>
            </a:pPr>
            <a:r>
              <a:rPr lang="ru-RU" sz="3200" b="1">
                <a:latin typeface="Courier New" pitchFamily="49" charset="0"/>
              </a:rPr>
              <a:t>0000 00</a:t>
            </a:r>
            <a:r>
              <a:rPr lang="en-US" sz="3200" b="1">
                <a:latin typeface="Courier New" pitchFamily="49" charset="0"/>
              </a:rPr>
              <a:t>1</a:t>
            </a:r>
            <a:r>
              <a:rPr lang="ru-RU" sz="3200" b="1">
                <a:latin typeface="Courier New" pitchFamily="49" charset="0"/>
              </a:rPr>
              <a:t>1</a:t>
            </a:r>
          </a:p>
          <a:p>
            <a:pPr>
              <a:defRPr/>
            </a:pPr>
            <a:r>
              <a:rPr lang="ru-RU" sz="3200" b="1">
                <a:latin typeface="Courier New" pitchFamily="49" charset="0"/>
              </a:rPr>
              <a:t>0000 0010</a:t>
            </a:r>
          </a:p>
        </p:txBody>
      </p:sp>
      <p:sp>
        <p:nvSpPr>
          <p:cNvPr id="32786" name="Rectangle 18"/>
          <p:cNvSpPr>
            <a:spLocks noChangeArrowheads="1"/>
          </p:cNvSpPr>
          <p:nvPr/>
        </p:nvSpPr>
        <p:spPr bwMode="auto">
          <a:xfrm flipH="1">
            <a:off x="5364163" y="5513388"/>
            <a:ext cx="4286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7" name="Rectangle 19"/>
          <p:cNvSpPr>
            <a:spLocks noChangeArrowheads="1"/>
          </p:cNvSpPr>
          <p:nvPr/>
        </p:nvSpPr>
        <p:spPr bwMode="auto">
          <a:xfrm flipH="1">
            <a:off x="5605463" y="5513388"/>
            <a:ext cx="401637"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8" name="Rectangle 20"/>
          <p:cNvSpPr>
            <a:spLocks noChangeArrowheads="1"/>
          </p:cNvSpPr>
          <p:nvPr/>
        </p:nvSpPr>
        <p:spPr bwMode="auto">
          <a:xfrm flipH="1">
            <a:off x="5859463" y="5513388"/>
            <a:ext cx="401637"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89" name="Rectangle 21"/>
          <p:cNvSpPr>
            <a:spLocks noChangeArrowheads="1"/>
          </p:cNvSpPr>
          <p:nvPr/>
        </p:nvSpPr>
        <p:spPr bwMode="auto">
          <a:xfrm flipH="1">
            <a:off x="6097588" y="5513388"/>
            <a:ext cx="2889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90" name="Rectangle 22"/>
          <p:cNvSpPr>
            <a:spLocks noChangeArrowheads="1"/>
          </p:cNvSpPr>
          <p:nvPr/>
        </p:nvSpPr>
        <p:spPr bwMode="auto">
          <a:xfrm flipH="1">
            <a:off x="6602413" y="5513388"/>
            <a:ext cx="428625" cy="579437"/>
          </a:xfrm>
          <a:prstGeom prst="rect">
            <a:avLst/>
          </a:prstGeom>
          <a:noFill/>
          <a:ln w="3175" algn="ctr">
            <a:noFill/>
            <a:miter lim="800000"/>
            <a:headEnd/>
            <a:tailEnd/>
          </a:ln>
        </p:spPr>
        <p:txBody>
          <a:bodyPr>
            <a:spAutoFit/>
          </a:bodyPr>
          <a:lstStyle/>
          <a:p>
            <a:r>
              <a:rPr lang="ru-RU" sz="3200" b="1">
                <a:latin typeface="Courier New" pitchFamily="49" charset="0"/>
              </a:rPr>
              <a:t>0</a:t>
            </a:r>
          </a:p>
        </p:txBody>
      </p:sp>
      <p:sp>
        <p:nvSpPr>
          <p:cNvPr id="32791" name="Rectangle 23"/>
          <p:cNvSpPr>
            <a:spLocks noChangeArrowheads="1"/>
          </p:cNvSpPr>
          <p:nvPr/>
        </p:nvSpPr>
        <p:spPr bwMode="auto">
          <a:xfrm flipH="1">
            <a:off x="6843713" y="5513388"/>
            <a:ext cx="401637" cy="579437"/>
          </a:xfrm>
          <a:prstGeom prst="rect">
            <a:avLst/>
          </a:prstGeom>
          <a:noFill/>
          <a:ln w="3175" algn="ctr">
            <a:noFill/>
            <a:miter lim="800000"/>
            <a:headEnd/>
            <a:tailEnd/>
          </a:ln>
          <a:effectLst/>
        </p:spPr>
        <p:txBody>
          <a:bodyPr>
            <a:spAutoFit/>
          </a:bodyPr>
          <a:lstStyle/>
          <a:p>
            <a:pPr>
              <a:defRPr/>
            </a:pPr>
            <a:r>
              <a:rPr lang="en-US" sz="3200" b="1">
                <a:solidFill>
                  <a:srgbClr val="FF0000"/>
                </a:solidFill>
                <a:effectLst>
                  <a:outerShdw blurRad="38100" dist="38100" dir="2700000" algn="tl">
                    <a:srgbClr val="C0C0C0"/>
                  </a:outerShdw>
                </a:effectLst>
                <a:latin typeface="Courier New" pitchFamily="49" charset="0"/>
              </a:rPr>
              <a:t>1</a:t>
            </a:r>
            <a:endParaRPr lang="ru-RU" sz="3200" b="1">
              <a:solidFill>
                <a:srgbClr val="FF0000"/>
              </a:solidFill>
              <a:effectLst>
                <a:outerShdw blurRad="38100" dist="38100" dir="2700000" algn="tl">
                  <a:srgbClr val="C0C0C0"/>
                </a:outerShdw>
              </a:effectLst>
              <a:latin typeface="Courier New" pitchFamily="49" charset="0"/>
            </a:endParaRPr>
          </a:p>
        </p:txBody>
      </p:sp>
      <p:sp>
        <p:nvSpPr>
          <p:cNvPr id="32792" name="Rectangle 24"/>
          <p:cNvSpPr>
            <a:spLocks noChangeArrowheads="1"/>
          </p:cNvSpPr>
          <p:nvPr/>
        </p:nvSpPr>
        <p:spPr bwMode="auto">
          <a:xfrm flipH="1">
            <a:off x="7097713" y="5513388"/>
            <a:ext cx="401637" cy="579437"/>
          </a:xfrm>
          <a:prstGeom prst="rect">
            <a:avLst/>
          </a:prstGeom>
          <a:noFill/>
          <a:ln w="3175" algn="ctr">
            <a:noFill/>
            <a:miter lim="800000"/>
            <a:headEnd/>
            <a:tailEnd/>
          </a:ln>
          <a:effectLst/>
        </p:spPr>
        <p:txBody>
          <a:bodyPr>
            <a:spAutoFit/>
          </a:bodyPr>
          <a:lstStyle/>
          <a:p>
            <a:pPr>
              <a:defRPr/>
            </a:pPr>
            <a:r>
              <a:rPr lang="en-US" sz="3200" b="1">
                <a:solidFill>
                  <a:srgbClr val="FF0000"/>
                </a:solidFill>
                <a:effectLst>
                  <a:outerShdw blurRad="38100" dist="38100" dir="2700000" algn="tl">
                    <a:srgbClr val="C0C0C0"/>
                  </a:outerShdw>
                </a:effectLst>
                <a:latin typeface="Courier New" pitchFamily="49" charset="0"/>
              </a:rPr>
              <a:t>0</a:t>
            </a:r>
            <a:endParaRPr lang="ru-RU" sz="3200" b="1">
              <a:solidFill>
                <a:srgbClr val="FF0000"/>
              </a:solidFill>
              <a:effectLst>
                <a:outerShdw blurRad="38100" dist="38100" dir="2700000" algn="tl">
                  <a:srgbClr val="C0C0C0"/>
                </a:outerShdw>
              </a:effectLst>
              <a:latin typeface="Courier New" pitchFamily="49" charset="0"/>
            </a:endParaRPr>
          </a:p>
        </p:txBody>
      </p:sp>
      <p:sp>
        <p:nvSpPr>
          <p:cNvPr id="32793" name="Rectangle 25"/>
          <p:cNvSpPr>
            <a:spLocks noChangeArrowheads="1"/>
          </p:cNvSpPr>
          <p:nvPr/>
        </p:nvSpPr>
        <p:spPr bwMode="auto">
          <a:xfrm flipH="1">
            <a:off x="7335838" y="5513388"/>
            <a:ext cx="288925" cy="579437"/>
          </a:xfrm>
          <a:prstGeom prst="rect">
            <a:avLst/>
          </a:prstGeom>
          <a:noFill/>
          <a:ln w="3175" algn="ctr">
            <a:noFill/>
            <a:miter lim="800000"/>
            <a:headEnd/>
            <a:tailEnd/>
          </a:ln>
        </p:spPr>
        <p:txBody>
          <a:bodyPr>
            <a:spAutoFit/>
          </a:bodyPr>
          <a:lstStyle/>
          <a:p>
            <a:r>
              <a:rPr lang="en-US" sz="3200" b="1">
                <a:latin typeface="Courier New" pitchFamily="49" charset="0"/>
              </a:rPr>
              <a:t>1</a:t>
            </a:r>
            <a:endParaRPr lang="ru-RU" sz="3200" b="1">
              <a:latin typeface="Courier New" pitchFamily="49" charset="0"/>
            </a:endParaRPr>
          </a:p>
        </p:txBody>
      </p:sp>
      <p:sp>
        <p:nvSpPr>
          <p:cNvPr id="32795" name="AutoShape 27"/>
          <p:cNvSpPr>
            <a:spLocks noChangeArrowheads="1"/>
          </p:cNvSpPr>
          <p:nvPr/>
        </p:nvSpPr>
        <p:spPr bwMode="auto">
          <a:xfrm rot="10614390">
            <a:off x="6988175" y="5518150"/>
            <a:ext cx="360363" cy="101600"/>
          </a:xfrm>
          <a:prstGeom prst="curvedUpArrow">
            <a:avLst>
              <a:gd name="adj1" fmla="val 70938"/>
              <a:gd name="adj2" fmla="val 141875"/>
              <a:gd name="adj3" fmla="val 33333"/>
            </a:avLst>
          </a:prstGeom>
          <a:solidFill>
            <a:srgbClr val="FF0000"/>
          </a:solidFill>
          <a:ln w="9525">
            <a:solidFill>
              <a:schemeClr val="tx1"/>
            </a:solidFill>
            <a:miter lim="800000"/>
            <a:headEnd/>
            <a:tailEnd/>
          </a:ln>
        </p:spPr>
        <p:txBody>
          <a:bodyPr wrap="none" anchor="ctr"/>
          <a:lstStyle/>
          <a:p>
            <a:endParaRPr lang="ru-RU"/>
          </a:p>
        </p:txBody>
      </p:sp>
      <p:sp>
        <p:nvSpPr>
          <p:cNvPr id="32796" name="Line 28"/>
          <p:cNvSpPr>
            <a:spLocks noChangeShapeType="1"/>
          </p:cNvSpPr>
          <p:nvPr/>
        </p:nvSpPr>
        <p:spPr bwMode="auto">
          <a:xfrm>
            <a:off x="1331913" y="5443538"/>
            <a:ext cx="2520950" cy="0"/>
          </a:xfrm>
          <a:prstGeom prst="line">
            <a:avLst/>
          </a:prstGeom>
          <a:noFill/>
          <a:ln w="28575">
            <a:solidFill>
              <a:schemeClr val="tx1"/>
            </a:solidFill>
            <a:round/>
            <a:headEnd/>
            <a:tailEnd/>
          </a:ln>
        </p:spPr>
        <p:txBody>
          <a:bodyPr/>
          <a:lstStyle/>
          <a:p>
            <a:endParaRPr lang="ru-RU"/>
          </a:p>
        </p:txBody>
      </p:sp>
      <p:sp>
        <p:nvSpPr>
          <p:cNvPr id="32797" name="Line 29"/>
          <p:cNvSpPr>
            <a:spLocks noChangeShapeType="1"/>
          </p:cNvSpPr>
          <p:nvPr/>
        </p:nvSpPr>
        <p:spPr bwMode="auto">
          <a:xfrm>
            <a:off x="5364163" y="5443538"/>
            <a:ext cx="2520950" cy="0"/>
          </a:xfrm>
          <a:prstGeom prst="line">
            <a:avLst/>
          </a:prstGeom>
          <a:noFill/>
          <a:ln w="28575">
            <a:solidFill>
              <a:schemeClr val="tx1"/>
            </a:solidFill>
            <a:round/>
            <a:headEnd/>
            <a:tailEnd/>
          </a:ln>
        </p:spPr>
        <p:txBody>
          <a:bodyPr/>
          <a:lstStyle/>
          <a:p>
            <a:endParaRPr lang="ru-RU"/>
          </a:p>
        </p:txBody>
      </p:sp>
      <p:sp>
        <p:nvSpPr>
          <p:cNvPr id="32799" name="Rectangle 31"/>
          <p:cNvSpPr>
            <a:spLocks noChangeArrowheads="1"/>
          </p:cNvSpPr>
          <p:nvPr/>
        </p:nvSpPr>
        <p:spPr bwMode="auto">
          <a:xfrm flipH="1">
            <a:off x="1187450" y="4651375"/>
            <a:ext cx="288925" cy="579438"/>
          </a:xfrm>
          <a:prstGeom prst="rect">
            <a:avLst/>
          </a:prstGeom>
          <a:noFill/>
          <a:ln w="3175" algn="ctr">
            <a:noFill/>
            <a:miter lim="800000"/>
            <a:headEnd/>
            <a:tailEnd/>
          </a:ln>
        </p:spPr>
        <p:txBody>
          <a:bodyPr>
            <a:spAutoFit/>
          </a:bodyPr>
          <a:lstStyle/>
          <a:p>
            <a:r>
              <a:rPr lang="en-US" sz="3200" b="1">
                <a:latin typeface="Courier New" pitchFamily="49" charset="0"/>
              </a:rPr>
              <a:t>+</a:t>
            </a:r>
            <a:endParaRPr lang="ru-RU" sz="3200" b="1">
              <a:latin typeface="Courier New" pitchFamily="49" charset="0"/>
            </a:endParaRPr>
          </a:p>
        </p:txBody>
      </p:sp>
      <p:sp>
        <p:nvSpPr>
          <p:cNvPr id="32800" name="Rectangle 32"/>
          <p:cNvSpPr>
            <a:spLocks noChangeArrowheads="1"/>
          </p:cNvSpPr>
          <p:nvPr/>
        </p:nvSpPr>
        <p:spPr bwMode="auto">
          <a:xfrm flipH="1">
            <a:off x="5075238" y="4651375"/>
            <a:ext cx="288925" cy="579438"/>
          </a:xfrm>
          <a:prstGeom prst="rect">
            <a:avLst/>
          </a:prstGeom>
          <a:noFill/>
          <a:ln w="3175" algn="ctr">
            <a:noFill/>
            <a:miter lim="800000"/>
            <a:headEnd/>
            <a:tailEnd/>
          </a:ln>
        </p:spPr>
        <p:txBody>
          <a:bodyPr>
            <a:spAutoFit/>
          </a:bodyPr>
          <a:lstStyle/>
          <a:p>
            <a:r>
              <a:rPr lang="en-US" sz="3200" b="1">
                <a:latin typeface="Courier New" pitchFamily="49" charset="0"/>
              </a:rPr>
              <a:t>+</a:t>
            </a:r>
            <a:endParaRPr lang="ru-RU" sz="3200" b="1">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Effect transition="in" filter="fade">
                                      <p:cBhvr>
                                        <p:cTn id="7" dur="1000"/>
                                        <p:tgtEl>
                                          <p:spTgt spid="32772">
                                            <p:txEl>
                                              <p:pRg st="0" end="0"/>
                                            </p:txEl>
                                          </p:spTgt>
                                        </p:tgtEl>
                                      </p:cBhvr>
                                    </p:animEffect>
                                    <p:anim calcmode="lin" valueType="num">
                                      <p:cBhvr>
                                        <p:cTn id="8" dur="1000" fill="hold"/>
                                        <p:tgtEl>
                                          <p:spTgt spid="3277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277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2772">
                                            <p:txEl>
                                              <p:pRg st="1" end="1"/>
                                            </p:txEl>
                                          </p:spTgt>
                                        </p:tgtEl>
                                        <p:attrNameLst>
                                          <p:attrName>style.visibility</p:attrName>
                                        </p:attrNameLst>
                                      </p:cBhvr>
                                      <p:to>
                                        <p:strVal val="visible"/>
                                      </p:to>
                                    </p:set>
                                    <p:animEffect transition="in" filter="fade">
                                      <p:cBhvr>
                                        <p:cTn id="14" dur="1000"/>
                                        <p:tgtEl>
                                          <p:spTgt spid="32772">
                                            <p:txEl>
                                              <p:pRg st="1" end="1"/>
                                            </p:txEl>
                                          </p:spTgt>
                                        </p:tgtEl>
                                      </p:cBhvr>
                                    </p:animEffect>
                                    <p:anim calcmode="lin" valueType="num">
                                      <p:cBhvr>
                                        <p:cTn id="15" dur="1000" fill="hold"/>
                                        <p:tgtEl>
                                          <p:spTgt spid="3277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277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32799">
                                            <p:txEl>
                                              <p:pRg st="0" end="0"/>
                                            </p:txEl>
                                          </p:spTgt>
                                        </p:tgtEl>
                                        <p:attrNameLst>
                                          <p:attrName>style.visibility</p:attrName>
                                        </p:attrNameLst>
                                      </p:cBhvr>
                                      <p:to>
                                        <p:strVal val="visible"/>
                                      </p:to>
                                    </p:set>
                                    <p:animEffect transition="in" filter="wipe(up)">
                                      <p:cBhvr>
                                        <p:cTn id="20" dur="500"/>
                                        <p:tgtEl>
                                          <p:spTgt spid="32799">
                                            <p:txEl>
                                              <p:pRg st="0" end="0"/>
                                            </p:txEl>
                                          </p:spTgt>
                                        </p:tgtEl>
                                      </p:cBhvr>
                                    </p:animEffect>
                                  </p:childTnLst>
                                </p:cTn>
                              </p:par>
                            </p:childTnLst>
                          </p:cTn>
                        </p:par>
                        <p:par>
                          <p:cTn id="21" fill="hold">
                            <p:stCondLst>
                              <p:cond delay="1500"/>
                            </p:stCondLst>
                            <p:childTnLst>
                              <p:par>
                                <p:cTn id="22" presetID="47" presetClass="entr" presetSubtype="0" fill="hold" grpId="0" nodeType="afterEffect">
                                  <p:stCondLst>
                                    <p:cond delay="0"/>
                                  </p:stCondLst>
                                  <p:childTnLst>
                                    <p:set>
                                      <p:cBhvr>
                                        <p:cTn id="23" dur="1" fill="hold">
                                          <p:stCondLst>
                                            <p:cond delay="0"/>
                                          </p:stCondLst>
                                        </p:cTn>
                                        <p:tgtEl>
                                          <p:spTgt spid="32772">
                                            <p:txEl>
                                              <p:pRg st="2" end="2"/>
                                            </p:txEl>
                                          </p:spTgt>
                                        </p:tgtEl>
                                        <p:attrNameLst>
                                          <p:attrName>style.visibility</p:attrName>
                                        </p:attrNameLst>
                                      </p:cBhvr>
                                      <p:to>
                                        <p:strVal val="visible"/>
                                      </p:to>
                                    </p:set>
                                    <p:animEffect transition="in" filter="fade">
                                      <p:cBhvr>
                                        <p:cTn id="24" dur="1000"/>
                                        <p:tgtEl>
                                          <p:spTgt spid="32772">
                                            <p:txEl>
                                              <p:pRg st="2" end="2"/>
                                            </p:txEl>
                                          </p:spTgt>
                                        </p:tgtEl>
                                      </p:cBhvr>
                                    </p:animEffect>
                                    <p:anim calcmode="lin" valueType="num">
                                      <p:cBhvr>
                                        <p:cTn id="25" dur="1000" fill="hold"/>
                                        <p:tgtEl>
                                          <p:spTgt spid="3277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2772">
                                            <p:txEl>
                                              <p:pRg st="2" end="2"/>
                                            </p:txEl>
                                          </p:spTgt>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32796"/>
                                        </p:tgtEl>
                                        <p:attrNameLst>
                                          <p:attrName>style.visibility</p:attrName>
                                        </p:attrNameLst>
                                      </p:cBhvr>
                                      <p:to>
                                        <p:strVal val="visible"/>
                                      </p:to>
                                    </p:set>
                                    <p:animEffect transition="in" filter="wipe(left)">
                                      <p:cBhvr>
                                        <p:cTn id="30" dur="500"/>
                                        <p:tgtEl>
                                          <p:spTgt spid="32796"/>
                                        </p:tgtEl>
                                      </p:cBhvr>
                                    </p:animEffect>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2784">
                                            <p:txEl>
                                              <p:pRg st="0" end="0"/>
                                            </p:txEl>
                                          </p:spTgt>
                                        </p:tgtEl>
                                        <p:attrNameLst>
                                          <p:attrName>style.visibility</p:attrName>
                                        </p:attrNameLst>
                                      </p:cBhvr>
                                      <p:to>
                                        <p:strVal val="visible"/>
                                      </p:to>
                                    </p:set>
                                    <p:animEffect transition="in" filter="fade">
                                      <p:cBhvr>
                                        <p:cTn id="35" dur="500"/>
                                        <p:tgtEl>
                                          <p:spTgt spid="32784">
                                            <p:txEl>
                                              <p:pRg st="0" end="0"/>
                                            </p:txEl>
                                          </p:spTgt>
                                        </p:tgtEl>
                                      </p:cBhvr>
                                    </p:animEffect>
                                    <p:anim calcmode="lin" valueType="num">
                                      <p:cBhvr>
                                        <p:cTn id="36" dur="500" fill="hold"/>
                                        <p:tgtEl>
                                          <p:spTgt spid="32784">
                                            <p:txEl>
                                              <p:pRg st="0" end="0"/>
                                            </p:txEl>
                                          </p:spTgt>
                                        </p:tgtEl>
                                        <p:attrNameLst>
                                          <p:attrName>ppt_x</p:attrName>
                                        </p:attrNameLst>
                                      </p:cBhvr>
                                      <p:tavLst>
                                        <p:tav tm="0">
                                          <p:val>
                                            <p:strVal val="#ppt_x"/>
                                          </p:val>
                                        </p:tav>
                                        <p:tav tm="100000">
                                          <p:val>
                                            <p:strVal val="#ppt_x"/>
                                          </p:val>
                                        </p:tav>
                                      </p:tavLst>
                                    </p:anim>
                                    <p:anim calcmode="lin" valueType="num">
                                      <p:cBhvr>
                                        <p:cTn id="37" dur="500" fill="hold"/>
                                        <p:tgtEl>
                                          <p:spTgt spid="3278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2783">
                                            <p:txEl>
                                              <p:pRg st="0" end="0"/>
                                            </p:txEl>
                                          </p:spTgt>
                                        </p:tgtEl>
                                        <p:attrNameLst>
                                          <p:attrName>style.visibility</p:attrName>
                                        </p:attrNameLst>
                                      </p:cBhvr>
                                      <p:to>
                                        <p:strVal val="visible"/>
                                      </p:to>
                                    </p:set>
                                    <p:animEffect transition="in" filter="fade">
                                      <p:cBhvr>
                                        <p:cTn id="42" dur="500"/>
                                        <p:tgtEl>
                                          <p:spTgt spid="32783">
                                            <p:txEl>
                                              <p:pRg st="0" end="0"/>
                                            </p:txEl>
                                          </p:spTgt>
                                        </p:tgtEl>
                                      </p:cBhvr>
                                    </p:animEffect>
                                    <p:anim calcmode="lin" valueType="num">
                                      <p:cBhvr>
                                        <p:cTn id="43" dur="500" fill="hold"/>
                                        <p:tgtEl>
                                          <p:spTgt spid="32783">
                                            <p:txEl>
                                              <p:pRg st="0" end="0"/>
                                            </p:txEl>
                                          </p:spTgt>
                                        </p:tgtEl>
                                        <p:attrNameLst>
                                          <p:attrName>ppt_x</p:attrName>
                                        </p:attrNameLst>
                                      </p:cBhvr>
                                      <p:tavLst>
                                        <p:tav tm="0">
                                          <p:val>
                                            <p:strVal val="#ppt_x"/>
                                          </p:val>
                                        </p:tav>
                                        <p:tav tm="100000">
                                          <p:val>
                                            <p:strVal val="#ppt_x"/>
                                          </p:val>
                                        </p:tav>
                                      </p:tavLst>
                                    </p:anim>
                                    <p:anim calcmode="lin" valueType="num">
                                      <p:cBhvr>
                                        <p:cTn id="44" dur="500" fill="hold"/>
                                        <p:tgtEl>
                                          <p:spTgt spid="327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2782">
                                            <p:txEl>
                                              <p:pRg st="0" end="0"/>
                                            </p:txEl>
                                          </p:spTgt>
                                        </p:tgtEl>
                                        <p:attrNameLst>
                                          <p:attrName>style.visibility</p:attrName>
                                        </p:attrNameLst>
                                      </p:cBhvr>
                                      <p:to>
                                        <p:strVal val="visible"/>
                                      </p:to>
                                    </p:set>
                                    <p:animEffect transition="in" filter="fade">
                                      <p:cBhvr>
                                        <p:cTn id="49" dur="500"/>
                                        <p:tgtEl>
                                          <p:spTgt spid="32782">
                                            <p:txEl>
                                              <p:pRg st="0" end="0"/>
                                            </p:txEl>
                                          </p:spTgt>
                                        </p:tgtEl>
                                      </p:cBhvr>
                                    </p:animEffect>
                                    <p:anim calcmode="lin" valueType="num">
                                      <p:cBhvr>
                                        <p:cTn id="50" dur="500" fill="hold"/>
                                        <p:tgtEl>
                                          <p:spTgt spid="32782">
                                            <p:txEl>
                                              <p:pRg st="0" end="0"/>
                                            </p:txEl>
                                          </p:spTgt>
                                        </p:tgtEl>
                                        <p:attrNameLst>
                                          <p:attrName>ppt_x</p:attrName>
                                        </p:attrNameLst>
                                      </p:cBhvr>
                                      <p:tavLst>
                                        <p:tav tm="0">
                                          <p:val>
                                            <p:strVal val="#ppt_x"/>
                                          </p:val>
                                        </p:tav>
                                        <p:tav tm="100000">
                                          <p:val>
                                            <p:strVal val="#ppt_x"/>
                                          </p:val>
                                        </p:tav>
                                      </p:tavLst>
                                    </p:anim>
                                    <p:anim calcmode="lin" valueType="num">
                                      <p:cBhvr>
                                        <p:cTn id="51" dur="500" fill="hold"/>
                                        <p:tgtEl>
                                          <p:spTgt spid="3278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32781">
                                            <p:txEl>
                                              <p:pRg st="0" end="0"/>
                                            </p:txEl>
                                          </p:spTgt>
                                        </p:tgtEl>
                                        <p:attrNameLst>
                                          <p:attrName>style.visibility</p:attrName>
                                        </p:attrNameLst>
                                      </p:cBhvr>
                                      <p:to>
                                        <p:strVal val="visible"/>
                                      </p:to>
                                    </p:set>
                                    <p:animEffect transition="in" filter="fade">
                                      <p:cBhvr>
                                        <p:cTn id="56" dur="500"/>
                                        <p:tgtEl>
                                          <p:spTgt spid="32781">
                                            <p:txEl>
                                              <p:pRg st="0" end="0"/>
                                            </p:txEl>
                                          </p:spTgt>
                                        </p:tgtEl>
                                      </p:cBhvr>
                                    </p:animEffect>
                                    <p:anim calcmode="lin" valueType="num">
                                      <p:cBhvr>
                                        <p:cTn id="57" dur="500" fill="hold"/>
                                        <p:tgtEl>
                                          <p:spTgt spid="32781">
                                            <p:txEl>
                                              <p:pRg st="0" end="0"/>
                                            </p:txEl>
                                          </p:spTgt>
                                        </p:tgtEl>
                                        <p:attrNameLst>
                                          <p:attrName>ppt_x</p:attrName>
                                        </p:attrNameLst>
                                      </p:cBhvr>
                                      <p:tavLst>
                                        <p:tav tm="0">
                                          <p:val>
                                            <p:strVal val="#ppt_x"/>
                                          </p:val>
                                        </p:tav>
                                        <p:tav tm="100000">
                                          <p:val>
                                            <p:strVal val="#ppt_x"/>
                                          </p:val>
                                        </p:tav>
                                      </p:tavLst>
                                    </p:anim>
                                    <p:anim calcmode="lin" valueType="num">
                                      <p:cBhvr>
                                        <p:cTn id="58" dur="500" fill="hold"/>
                                        <p:tgtEl>
                                          <p:spTgt spid="32781">
                                            <p:txEl>
                                              <p:pRg st="0" end="0"/>
                                            </p:txEl>
                                          </p:spTgt>
                                        </p:tgtEl>
                                        <p:attrNameLst>
                                          <p:attrName>ppt_y</p:attrName>
                                        </p:attrNameLst>
                                      </p:cBhvr>
                                      <p:tavLst>
                                        <p:tav tm="0">
                                          <p:val>
                                            <p:strVal val="#ppt_y-.1"/>
                                          </p:val>
                                        </p:tav>
                                        <p:tav tm="100000">
                                          <p:val>
                                            <p:strVal val="#ppt_y"/>
                                          </p:val>
                                        </p:tav>
                                      </p:tavLst>
                                    </p:anim>
                                  </p:childTnLst>
                                </p:cTn>
                              </p:par>
                            </p:childTnLst>
                          </p:cTn>
                        </p:par>
                        <p:par>
                          <p:cTn id="59" fill="hold">
                            <p:stCondLst>
                              <p:cond delay="500"/>
                            </p:stCondLst>
                            <p:childTnLst>
                              <p:par>
                                <p:cTn id="60" presetID="47" presetClass="entr" presetSubtype="0" fill="hold" nodeType="afterEffect">
                                  <p:stCondLst>
                                    <p:cond delay="0"/>
                                  </p:stCondLst>
                                  <p:childTnLst>
                                    <p:set>
                                      <p:cBhvr>
                                        <p:cTn id="61" dur="1" fill="hold">
                                          <p:stCondLst>
                                            <p:cond delay="0"/>
                                          </p:stCondLst>
                                        </p:cTn>
                                        <p:tgtEl>
                                          <p:spTgt spid="32776">
                                            <p:txEl>
                                              <p:pRg st="0" end="0"/>
                                            </p:txEl>
                                          </p:spTgt>
                                        </p:tgtEl>
                                        <p:attrNameLst>
                                          <p:attrName>style.visibility</p:attrName>
                                        </p:attrNameLst>
                                      </p:cBhvr>
                                      <p:to>
                                        <p:strVal val="visible"/>
                                      </p:to>
                                    </p:set>
                                    <p:animEffect transition="in" filter="fade">
                                      <p:cBhvr>
                                        <p:cTn id="62" dur="500"/>
                                        <p:tgtEl>
                                          <p:spTgt spid="32776">
                                            <p:txEl>
                                              <p:pRg st="0" end="0"/>
                                            </p:txEl>
                                          </p:spTgt>
                                        </p:tgtEl>
                                      </p:cBhvr>
                                    </p:animEffect>
                                    <p:anim calcmode="lin" valueType="num">
                                      <p:cBhvr>
                                        <p:cTn id="63" dur="500" fill="hold"/>
                                        <p:tgtEl>
                                          <p:spTgt spid="32776">
                                            <p:txEl>
                                              <p:pRg st="0" end="0"/>
                                            </p:txEl>
                                          </p:spTgt>
                                        </p:tgtEl>
                                        <p:attrNameLst>
                                          <p:attrName>ppt_x</p:attrName>
                                        </p:attrNameLst>
                                      </p:cBhvr>
                                      <p:tavLst>
                                        <p:tav tm="0">
                                          <p:val>
                                            <p:strVal val="#ppt_x"/>
                                          </p:val>
                                        </p:tav>
                                        <p:tav tm="100000">
                                          <p:val>
                                            <p:strVal val="#ppt_x"/>
                                          </p:val>
                                        </p:tav>
                                      </p:tavLst>
                                    </p:anim>
                                    <p:anim calcmode="lin" valueType="num">
                                      <p:cBhvr>
                                        <p:cTn id="64" dur="500" fill="hold"/>
                                        <p:tgtEl>
                                          <p:spTgt spid="32776">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
                            </p:stCondLst>
                            <p:childTnLst>
                              <p:par>
                                <p:cTn id="66" presetID="47" presetClass="entr" presetSubtype="0" fill="hold" nodeType="afterEffect">
                                  <p:stCondLst>
                                    <p:cond delay="0"/>
                                  </p:stCondLst>
                                  <p:childTnLst>
                                    <p:set>
                                      <p:cBhvr>
                                        <p:cTn id="67" dur="1" fill="hold">
                                          <p:stCondLst>
                                            <p:cond delay="0"/>
                                          </p:stCondLst>
                                        </p:cTn>
                                        <p:tgtEl>
                                          <p:spTgt spid="32775">
                                            <p:txEl>
                                              <p:pRg st="0" end="0"/>
                                            </p:txEl>
                                          </p:spTgt>
                                        </p:tgtEl>
                                        <p:attrNameLst>
                                          <p:attrName>style.visibility</p:attrName>
                                        </p:attrNameLst>
                                      </p:cBhvr>
                                      <p:to>
                                        <p:strVal val="visible"/>
                                      </p:to>
                                    </p:set>
                                    <p:animEffect transition="in" filter="fade">
                                      <p:cBhvr>
                                        <p:cTn id="68" dur="500"/>
                                        <p:tgtEl>
                                          <p:spTgt spid="32775">
                                            <p:txEl>
                                              <p:pRg st="0" end="0"/>
                                            </p:txEl>
                                          </p:spTgt>
                                        </p:tgtEl>
                                      </p:cBhvr>
                                    </p:animEffect>
                                    <p:anim calcmode="lin" valueType="num">
                                      <p:cBhvr>
                                        <p:cTn id="69" dur="500" fill="hold"/>
                                        <p:tgtEl>
                                          <p:spTgt spid="32775">
                                            <p:txEl>
                                              <p:pRg st="0" end="0"/>
                                            </p:txEl>
                                          </p:spTgt>
                                        </p:tgtEl>
                                        <p:attrNameLst>
                                          <p:attrName>ppt_x</p:attrName>
                                        </p:attrNameLst>
                                      </p:cBhvr>
                                      <p:tavLst>
                                        <p:tav tm="0">
                                          <p:val>
                                            <p:strVal val="#ppt_x"/>
                                          </p:val>
                                        </p:tav>
                                        <p:tav tm="100000">
                                          <p:val>
                                            <p:strVal val="#ppt_x"/>
                                          </p:val>
                                        </p:tav>
                                      </p:tavLst>
                                    </p:anim>
                                    <p:anim calcmode="lin" valueType="num">
                                      <p:cBhvr>
                                        <p:cTn id="70" dur="500" fill="hold"/>
                                        <p:tgtEl>
                                          <p:spTgt spid="3277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1500"/>
                            </p:stCondLst>
                            <p:childTnLst>
                              <p:par>
                                <p:cTn id="72" presetID="47" presetClass="entr" presetSubtype="0" fill="hold" nodeType="afterEffect">
                                  <p:stCondLst>
                                    <p:cond delay="0"/>
                                  </p:stCondLst>
                                  <p:childTnLst>
                                    <p:set>
                                      <p:cBhvr>
                                        <p:cTn id="73" dur="1" fill="hold">
                                          <p:stCondLst>
                                            <p:cond delay="0"/>
                                          </p:stCondLst>
                                        </p:cTn>
                                        <p:tgtEl>
                                          <p:spTgt spid="32774">
                                            <p:txEl>
                                              <p:pRg st="0" end="0"/>
                                            </p:txEl>
                                          </p:spTgt>
                                        </p:tgtEl>
                                        <p:attrNameLst>
                                          <p:attrName>style.visibility</p:attrName>
                                        </p:attrNameLst>
                                      </p:cBhvr>
                                      <p:to>
                                        <p:strVal val="visible"/>
                                      </p:to>
                                    </p:set>
                                    <p:animEffect transition="in" filter="fade">
                                      <p:cBhvr>
                                        <p:cTn id="74" dur="500"/>
                                        <p:tgtEl>
                                          <p:spTgt spid="32774">
                                            <p:txEl>
                                              <p:pRg st="0" end="0"/>
                                            </p:txEl>
                                          </p:spTgt>
                                        </p:tgtEl>
                                      </p:cBhvr>
                                    </p:animEffect>
                                    <p:anim calcmode="lin" valueType="num">
                                      <p:cBhvr>
                                        <p:cTn id="75" dur="500" fill="hold"/>
                                        <p:tgtEl>
                                          <p:spTgt spid="32774">
                                            <p:txEl>
                                              <p:pRg st="0" end="0"/>
                                            </p:txEl>
                                          </p:spTgt>
                                        </p:tgtEl>
                                        <p:attrNameLst>
                                          <p:attrName>ppt_x</p:attrName>
                                        </p:attrNameLst>
                                      </p:cBhvr>
                                      <p:tavLst>
                                        <p:tav tm="0">
                                          <p:val>
                                            <p:strVal val="#ppt_x"/>
                                          </p:val>
                                        </p:tav>
                                        <p:tav tm="100000">
                                          <p:val>
                                            <p:strVal val="#ppt_x"/>
                                          </p:val>
                                        </p:tav>
                                      </p:tavLst>
                                    </p:anim>
                                    <p:anim calcmode="lin" valueType="num">
                                      <p:cBhvr>
                                        <p:cTn id="76" dur="500" fill="hold"/>
                                        <p:tgtEl>
                                          <p:spTgt spid="32774">
                                            <p:txEl>
                                              <p:pRg st="0" end="0"/>
                                            </p:txEl>
                                          </p:spTgt>
                                        </p:tgtEl>
                                        <p:attrNameLst>
                                          <p:attrName>ppt_y</p:attrName>
                                        </p:attrNameLst>
                                      </p:cBhvr>
                                      <p:tavLst>
                                        <p:tav tm="0">
                                          <p:val>
                                            <p:strVal val="#ppt_y-.1"/>
                                          </p:val>
                                        </p:tav>
                                        <p:tav tm="100000">
                                          <p:val>
                                            <p:strVal val="#ppt_y"/>
                                          </p:val>
                                        </p:tav>
                                      </p:tavLst>
                                    </p:anim>
                                  </p:childTnLst>
                                </p:cTn>
                              </p:par>
                            </p:childTnLst>
                          </p:cTn>
                        </p:par>
                        <p:par>
                          <p:cTn id="77" fill="hold">
                            <p:stCondLst>
                              <p:cond delay="2000"/>
                            </p:stCondLst>
                            <p:childTnLst>
                              <p:par>
                                <p:cTn id="78" presetID="47" presetClass="entr" presetSubtype="0" fill="hold" nodeType="afterEffect">
                                  <p:stCondLst>
                                    <p:cond delay="0"/>
                                  </p:stCondLst>
                                  <p:childTnLst>
                                    <p:set>
                                      <p:cBhvr>
                                        <p:cTn id="79" dur="1" fill="hold">
                                          <p:stCondLst>
                                            <p:cond delay="0"/>
                                          </p:stCondLst>
                                        </p:cTn>
                                        <p:tgtEl>
                                          <p:spTgt spid="32773">
                                            <p:txEl>
                                              <p:pRg st="0" end="0"/>
                                            </p:txEl>
                                          </p:spTgt>
                                        </p:tgtEl>
                                        <p:attrNameLst>
                                          <p:attrName>style.visibility</p:attrName>
                                        </p:attrNameLst>
                                      </p:cBhvr>
                                      <p:to>
                                        <p:strVal val="visible"/>
                                      </p:to>
                                    </p:set>
                                    <p:animEffect transition="in" filter="fade">
                                      <p:cBhvr>
                                        <p:cTn id="80" dur="500"/>
                                        <p:tgtEl>
                                          <p:spTgt spid="32773">
                                            <p:txEl>
                                              <p:pRg st="0" end="0"/>
                                            </p:txEl>
                                          </p:spTgt>
                                        </p:tgtEl>
                                      </p:cBhvr>
                                    </p:animEffect>
                                    <p:anim calcmode="lin" valueType="num">
                                      <p:cBhvr>
                                        <p:cTn id="81" dur="500" fill="hold"/>
                                        <p:tgtEl>
                                          <p:spTgt spid="32773">
                                            <p:txEl>
                                              <p:pRg st="0" end="0"/>
                                            </p:txEl>
                                          </p:spTgt>
                                        </p:tgtEl>
                                        <p:attrNameLst>
                                          <p:attrName>ppt_x</p:attrName>
                                        </p:attrNameLst>
                                      </p:cBhvr>
                                      <p:tavLst>
                                        <p:tav tm="0">
                                          <p:val>
                                            <p:strVal val="#ppt_x"/>
                                          </p:val>
                                        </p:tav>
                                        <p:tav tm="100000">
                                          <p:val>
                                            <p:strVal val="#ppt_x"/>
                                          </p:val>
                                        </p:tav>
                                      </p:tavLst>
                                    </p:anim>
                                    <p:anim calcmode="lin" valueType="num">
                                      <p:cBhvr>
                                        <p:cTn id="82" dur="500" fill="hold"/>
                                        <p:tgtEl>
                                          <p:spTgt spid="3277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7" presetClass="entr" presetSubtype="0" fill="hold" grpId="0" nodeType="clickEffect">
                                  <p:stCondLst>
                                    <p:cond delay="0"/>
                                  </p:stCondLst>
                                  <p:childTnLst>
                                    <p:set>
                                      <p:cBhvr>
                                        <p:cTn id="86" dur="1" fill="hold">
                                          <p:stCondLst>
                                            <p:cond delay="0"/>
                                          </p:stCondLst>
                                        </p:cTn>
                                        <p:tgtEl>
                                          <p:spTgt spid="32785">
                                            <p:txEl>
                                              <p:pRg st="0" end="0"/>
                                            </p:txEl>
                                          </p:spTgt>
                                        </p:tgtEl>
                                        <p:attrNameLst>
                                          <p:attrName>style.visibility</p:attrName>
                                        </p:attrNameLst>
                                      </p:cBhvr>
                                      <p:to>
                                        <p:strVal val="visible"/>
                                      </p:to>
                                    </p:set>
                                    <p:animEffect transition="in" filter="fade">
                                      <p:cBhvr>
                                        <p:cTn id="87" dur="1000"/>
                                        <p:tgtEl>
                                          <p:spTgt spid="32785">
                                            <p:txEl>
                                              <p:pRg st="0" end="0"/>
                                            </p:txEl>
                                          </p:spTgt>
                                        </p:tgtEl>
                                      </p:cBhvr>
                                    </p:animEffect>
                                    <p:anim calcmode="lin" valueType="num">
                                      <p:cBhvr>
                                        <p:cTn id="88" dur="1000" fill="hold"/>
                                        <p:tgtEl>
                                          <p:spTgt spid="32785">
                                            <p:txEl>
                                              <p:pRg st="0" end="0"/>
                                            </p:txEl>
                                          </p:spTgt>
                                        </p:tgtEl>
                                        <p:attrNameLst>
                                          <p:attrName>ppt_x</p:attrName>
                                        </p:attrNameLst>
                                      </p:cBhvr>
                                      <p:tavLst>
                                        <p:tav tm="0">
                                          <p:val>
                                            <p:strVal val="#ppt_x"/>
                                          </p:val>
                                        </p:tav>
                                        <p:tav tm="100000">
                                          <p:val>
                                            <p:strVal val="#ppt_x"/>
                                          </p:val>
                                        </p:tav>
                                      </p:tavLst>
                                    </p:anim>
                                    <p:anim calcmode="lin" valueType="num">
                                      <p:cBhvr>
                                        <p:cTn id="89" dur="1000" fill="hold"/>
                                        <p:tgtEl>
                                          <p:spTgt spid="3278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90" fill="hold">
                      <p:stCondLst>
                        <p:cond delay="indefinite"/>
                      </p:stCondLst>
                      <p:childTnLst>
                        <p:par>
                          <p:cTn id="91" fill="hold">
                            <p:stCondLst>
                              <p:cond delay="0"/>
                            </p:stCondLst>
                            <p:childTnLst>
                              <p:par>
                                <p:cTn id="92" presetID="47" presetClass="entr" presetSubtype="0" fill="hold" grpId="0" nodeType="clickEffect">
                                  <p:stCondLst>
                                    <p:cond delay="0"/>
                                  </p:stCondLst>
                                  <p:childTnLst>
                                    <p:set>
                                      <p:cBhvr>
                                        <p:cTn id="93" dur="1" fill="hold">
                                          <p:stCondLst>
                                            <p:cond delay="0"/>
                                          </p:stCondLst>
                                        </p:cTn>
                                        <p:tgtEl>
                                          <p:spTgt spid="32785">
                                            <p:txEl>
                                              <p:pRg st="1" end="1"/>
                                            </p:txEl>
                                          </p:spTgt>
                                        </p:tgtEl>
                                        <p:attrNameLst>
                                          <p:attrName>style.visibility</p:attrName>
                                        </p:attrNameLst>
                                      </p:cBhvr>
                                      <p:to>
                                        <p:strVal val="visible"/>
                                      </p:to>
                                    </p:set>
                                    <p:animEffect transition="in" filter="fade">
                                      <p:cBhvr>
                                        <p:cTn id="94" dur="1000"/>
                                        <p:tgtEl>
                                          <p:spTgt spid="32785">
                                            <p:txEl>
                                              <p:pRg st="1" end="1"/>
                                            </p:txEl>
                                          </p:spTgt>
                                        </p:tgtEl>
                                      </p:cBhvr>
                                    </p:animEffect>
                                    <p:anim calcmode="lin" valueType="num">
                                      <p:cBhvr>
                                        <p:cTn id="95" dur="1000" fill="hold"/>
                                        <p:tgtEl>
                                          <p:spTgt spid="32785">
                                            <p:txEl>
                                              <p:pRg st="1" end="1"/>
                                            </p:txEl>
                                          </p:spTgt>
                                        </p:tgtEl>
                                        <p:attrNameLst>
                                          <p:attrName>ppt_x</p:attrName>
                                        </p:attrNameLst>
                                      </p:cBhvr>
                                      <p:tavLst>
                                        <p:tav tm="0">
                                          <p:val>
                                            <p:strVal val="#ppt_x"/>
                                          </p:val>
                                        </p:tav>
                                        <p:tav tm="100000">
                                          <p:val>
                                            <p:strVal val="#ppt_x"/>
                                          </p:val>
                                        </p:tav>
                                      </p:tavLst>
                                    </p:anim>
                                    <p:anim calcmode="lin" valueType="num">
                                      <p:cBhvr>
                                        <p:cTn id="96" dur="1000" fill="hold"/>
                                        <p:tgtEl>
                                          <p:spTgt spid="32785">
                                            <p:txEl>
                                              <p:pRg st="1" end="1"/>
                                            </p:txEl>
                                          </p:spTgt>
                                        </p:tgtEl>
                                        <p:attrNameLst>
                                          <p:attrName>ppt_y</p:attrName>
                                        </p:attrNameLst>
                                      </p:cBhvr>
                                      <p:tavLst>
                                        <p:tav tm="0">
                                          <p:val>
                                            <p:strVal val="#ppt_y-.1"/>
                                          </p:val>
                                        </p:tav>
                                        <p:tav tm="100000">
                                          <p:val>
                                            <p:strVal val="#ppt_y"/>
                                          </p:val>
                                        </p:tav>
                                      </p:tavLst>
                                    </p:anim>
                                  </p:childTnLst>
                                </p:cTn>
                              </p:par>
                            </p:childTnLst>
                          </p:cTn>
                        </p:par>
                        <p:par>
                          <p:cTn id="97" fill="hold">
                            <p:stCondLst>
                              <p:cond delay="1000"/>
                            </p:stCondLst>
                            <p:childTnLst>
                              <p:par>
                                <p:cTn id="98" presetID="22" presetClass="entr" presetSubtype="1" fill="hold" nodeType="afterEffect">
                                  <p:stCondLst>
                                    <p:cond delay="0"/>
                                  </p:stCondLst>
                                  <p:childTnLst>
                                    <p:set>
                                      <p:cBhvr>
                                        <p:cTn id="99" dur="1" fill="hold">
                                          <p:stCondLst>
                                            <p:cond delay="0"/>
                                          </p:stCondLst>
                                        </p:cTn>
                                        <p:tgtEl>
                                          <p:spTgt spid="32800">
                                            <p:txEl>
                                              <p:pRg st="0" end="0"/>
                                            </p:txEl>
                                          </p:spTgt>
                                        </p:tgtEl>
                                        <p:attrNameLst>
                                          <p:attrName>style.visibility</p:attrName>
                                        </p:attrNameLst>
                                      </p:cBhvr>
                                      <p:to>
                                        <p:strVal val="visible"/>
                                      </p:to>
                                    </p:set>
                                    <p:animEffect transition="in" filter="wipe(up)">
                                      <p:cBhvr>
                                        <p:cTn id="100" dur="500"/>
                                        <p:tgtEl>
                                          <p:spTgt spid="32800">
                                            <p:txEl>
                                              <p:pRg st="0" end="0"/>
                                            </p:txEl>
                                          </p:spTgt>
                                        </p:tgtEl>
                                      </p:cBhvr>
                                    </p:animEffect>
                                  </p:childTnLst>
                                </p:cTn>
                              </p:par>
                            </p:childTnLst>
                          </p:cTn>
                        </p:par>
                        <p:par>
                          <p:cTn id="101" fill="hold">
                            <p:stCondLst>
                              <p:cond delay="1500"/>
                            </p:stCondLst>
                            <p:childTnLst>
                              <p:par>
                                <p:cTn id="102" presetID="47" presetClass="entr" presetSubtype="0" fill="hold" grpId="0" nodeType="afterEffect">
                                  <p:stCondLst>
                                    <p:cond delay="0"/>
                                  </p:stCondLst>
                                  <p:childTnLst>
                                    <p:set>
                                      <p:cBhvr>
                                        <p:cTn id="103" dur="1" fill="hold">
                                          <p:stCondLst>
                                            <p:cond delay="0"/>
                                          </p:stCondLst>
                                        </p:cTn>
                                        <p:tgtEl>
                                          <p:spTgt spid="32785">
                                            <p:txEl>
                                              <p:pRg st="2" end="2"/>
                                            </p:txEl>
                                          </p:spTgt>
                                        </p:tgtEl>
                                        <p:attrNameLst>
                                          <p:attrName>style.visibility</p:attrName>
                                        </p:attrNameLst>
                                      </p:cBhvr>
                                      <p:to>
                                        <p:strVal val="visible"/>
                                      </p:to>
                                    </p:set>
                                    <p:animEffect transition="in" filter="fade">
                                      <p:cBhvr>
                                        <p:cTn id="104" dur="1000"/>
                                        <p:tgtEl>
                                          <p:spTgt spid="32785">
                                            <p:txEl>
                                              <p:pRg st="2" end="2"/>
                                            </p:txEl>
                                          </p:spTgt>
                                        </p:tgtEl>
                                      </p:cBhvr>
                                    </p:animEffect>
                                    <p:anim calcmode="lin" valueType="num">
                                      <p:cBhvr>
                                        <p:cTn id="105" dur="1000" fill="hold"/>
                                        <p:tgtEl>
                                          <p:spTgt spid="32785">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32785">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2500"/>
                            </p:stCondLst>
                            <p:childTnLst>
                              <p:par>
                                <p:cTn id="108" presetID="22" presetClass="entr" presetSubtype="8" fill="hold" grpId="0" nodeType="afterEffect">
                                  <p:stCondLst>
                                    <p:cond delay="0"/>
                                  </p:stCondLst>
                                  <p:childTnLst>
                                    <p:set>
                                      <p:cBhvr>
                                        <p:cTn id="109" dur="1" fill="hold">
                                          <p:stCondLst>
                                            <p:cond delay="0"/>
                                          </p:stCondLst>
                                        </p:cTn>
                                        <p:tgtEl>
                                          <p:spTgt spid="32797"/>
                                        </p:tgtEl>
                                        <p:attrNameLst>
                                          <p:attrName>style.visibility</p:attrName>
                                        </p:attrNameLst>
                                      </p:cBhvr>
                                      <p:to>
                                        <p:strVal val="visible"/>
                                      </p:to>
                                    </p:set>
                                    <p:animEffect transition="in" filter="wipe(left)">
                                      <p:cBhvr>
                                        <p:cTn id="110" dur="500"/>
                                        <p:tgtEl>
                                          <p:spTgt spid="32797"/>
                                        </p:tgtEl>
                                      </p:cBhvr>
                                    </p:animEffect>
                                  </p:childTnLst>
                                </p:cTn>
                              </p:par>
                            </p:childTnLst>
                          </p:cTn>
                        </p:par>
                      </p:childTnLst>
                    </p:cTn>
                  </p:par>
                  <p:par>
                    <p:cTn id="111" fill="hold">
                      <p:stCondLst>
                        <p:cond delay="indefinite"/>
                      </p:stCondLst>
                      <p:childTnLst>
                        <p:par>
                          <p:cTn id="112" fill="hold">
                            <p:stCondLst>
                              <p:cond delay="0"/>
                            </p:stCondLst>
                            <p:childTnLst>
                              <p:par>
                                <p:cTn id="113" presetID="47" presetClass="entr" presetSubtype="0" fill="hold" nodeType="clickEffect">
                                  <p:stCondLst>
                                    <p:cond delay="0"/>
                                  </p:stCondLst>
                                  <p:childTnLst>
                                    <p:set>
                                      <p:cBhvr>
                                        <p:cTn id="114" dur="1" fill="hold">
                                          <p:stCondLst>
                                            <p:cond delay="0"/>
                                          </p:stCondLst>
                                        </p:cTn>
                                        <p:tgtEl>
                                          <p:spTgt spid="32793">
                                            <p:txEl>
                                              <p:pRg st="0" end="0"/>
                                            </p:txEl>
                                          </p:spTgt>
                                        </p:tgtEl>
                                        <p:attrNameLst>
                                          <p:attrName>style.visibility</p:attrName>
                                        </p:attrNameLst>
                                      </p:cBhvr>
                                      <p:to>
                                        <p:strVal val="visible"/>
                                      </p:to>
                                    </p:set>
                                    <p:animEffect transition="in" filter="fade">
                                      <p:cBhvr>
                                        <p:cTn id="115" dur="500"/>
                                        <p:tgtEl>
                                          <p:spTgt spid="32793">
                                            <p:txEl>
                                              <p:pRg st="0" end="0"/>
                                            </p:txEl>
                                          </p:spTgt>
                                        </p:tgtEl>
                                      </p:cBhvr>
                                    </p:animEffect>
                                    <p:anim calcmode="lin" valueType="num">
                                      <p:cBhvr>
                                        <p:cTn id="116" dur="500" fill="hold"/>
                                        <p:tgtEl>
                                          <p:spTgt spid="32793">
                                            <p:txEl>
                                              <p:pRg st="0" end="0"/>
                                            </p:txEl>
                                          </p:spTgt>
                                        </p:tgtEl>
                                        <p:attrNameLst>
                                          <p:attrName>ppt_x</p:attrName>
                                        </p:attrNameLst>
                                      </p:cBhvr>
                                      <p:tavLst>
                                        <p:tav tm="0">
                                          <p:val>
                                            <p:strVal val="#ppt_x"/>
                                          </p:val>
                                        </p:tav>
                                        <p:tav tm="100000">
                                          <p:val>
                                            <p:strVal val="#ppt_x"/>
                                          </p:val>
                                        </p:tav>
                                      </p:tavLst>
                                    </p:anim>
                                    <p:anim calcmode="lin" valueType="num">
                                      <p:cBhvr>
                                        <p:cTn id="117" dur="500" fill="hold"/>
                                        <p:tgtEl>
                                          <p:spTgt spid="3279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18" fill="hold">
                      <p:stCondLst>
                        <p:cond delay="indefinite"/>
                      </p:stCondLst>
                      <p:childTnLst>
                        <p:par>
                          <p:cTn id="119" fill="hold">
                            <p:stCondLst>
                              <p:cond delay="0"/>
                            </p:stCondLst>
                            <p:childTnLst>
                              <p:par>
                                <p:cTn id="120" presetID="47" presetClass="entr" presetSubtype="0" fill="hold" nodeType="clickEffect">
                                  <p:stCondLst>
                                    <p:cond delay="0"/>
                                  </p:stCondLst>
                                  <p:childTnLst>
                                    <p:set>
                                      <p:cBhvr>
                                        <p:cTn id="121" dur="1" fill="hold">
                                          <p:stCondLst>
                                            <p:cond delay="0"/>
                                          </p:stCondLst>
                                        </p:cTn>
                                        <p:tgtEl>
                                          <p:spTgt spid="32792">
                                            <p:txEl>
                                              <p:pRg st="0" end="0"/>
                                            </p:txEl>
                                          </p:spTgt>
                                        </p:tgtEl>
                                        <p:attrNameLst>
                                          <p:attrName>style.visibility</p:attrName>
                                        </p:attrNameLst>
                                      </p:cBhvr>
                                      <p:to>
                                        <p:strVal val="visible"/>
                                      </p:to>
                                    </p:set>
                                    <p:animEffect transition="in" filter="fade">
                                      <p:cBhvr>
                                        <p:cTn id="122" dur="500"/>
                                        <p:tgtEl>
                                          <p:spTgt spid="32792">
                                            <p:txEl>
                                              <p:pRg st="0" end="0"/>
                                            </p:txEl>
                                          </p:spTgt>
                                        </p:tgtEl>
                                      </p:cBhvr>
                                    </p:animEffect>
                                    <p:anim calcmode="lin" valueType="num">
                                      <p:cBhvr>
                                        <p:cTn id="123" dur="500" fill="hold"/>
                                        <p:tgtEl>
                                          <p:spTgt spid="32792">
                                            <p:txEl>
                                              <p:pRg st="0" end="0"/>
                                            </p:txEl>
                                          </p:spTgt>
                                        </p:tgtEl>
                                        <p:attrNameLst>
                                          <p:attrName>ppt_x</p:attrName>
                                        </p:attrNameLst>
                                      </p:cBhvr>
                                      <p:tavLst>
                                        <p:tav tm="0">
                                          <p:val>
                                            <p:strVal val="#ppt_x"/>
                                          </p:val>
                                        </p:tav>
                                        <p:tav tm="100000">
                                          <p:val>
                                            <p:strVal val="#ppt_x"/>
                                          </p:val>
                                        </p:tav>
                                      </p:tavLst>
                                    </p:anim>
                                    <p:anim calcmode="lin" valueType="num">
                                      <p:cBhvr>
                                        <p:cTn id="124" dur="500" fill="hold"/>
                                        <p:tgtEl>
                                          <p:spTgt spid="32792">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500"/>
                            </p:stCondLst>
                            <p:childTnLst>
                              <p:par>
                                <p:cTn id="126" presetID="22" presetClass="entr" presetSubtype="2" fill="hold" grpId="0" nodeType="afterEffect">
                                  <p:stCondLst>
                                    <p:cond delay="0"/>
                                  </p:stCondLst>
                                  <p:childTnLst>
                                    <p:set>
                                      <p:cBhvr>
                                        <p:cTn id="127" dur="1" fill="hold">
                                          <p:stCondLst>
                                            <p:cond delay="0"/>
                                          </p:stCondLst>
                                        </p:cTn>
                                        <p:tgtEl>
                                          <p:spTgt spid="32795"/>
                                        </p:tgtEl>
                                        <p:attrNameLst>
                                          <p:attrName>style.visibility</p:attrName>
                                        </p:attrNameLst>
                                      </p:cBhvr>
                                      <p:to>
                                        <p:strVal val="visible"/>
                                      </p:to>
                                    </p:set>
                                    <p:animEffect transition="in" filter="wipe(right)">
                                      <p:cBhvr>
                                        <p:cTn id="128" dur="500"/>
                                        <p:tgtEl>
                                          <p:spTgt spid="32795"/>
                                        </p:tgtEl>
                                      </p:cBhvr>
                                    </p:animEffect>
                                  </p:childTnLst>
                                </p:cTn>
                              </p:par>
                            </p:childTnLst>
                          </p:cTn>
                        </p:par>
                        <p:par>
                          <p:cTn id="129" fill="hold">
                            <p:stCondLst>
                              <p:cond delay="1000"/>
                            </p:stCondLst>
                            <p:childTnLst>
                              <p:par>
                                <p:cTn id="130" presetID="22" presetClass="entr" presetSubtype="1" fill="hold" nodeType="afterEffect">
                                  <p:stCondLst>
                                    <p:cond delay="0"/>
                                  </p:stCondLst>
                                  <p:childTnLst>
                                    <p:set>
                                      <p:cBhvr>
                                        <p:cTn id="131" dur="1" fill="hold">
                                          <p:stCondLst>
                                            <p:cond delay="0"/>
                                          </p:stCondLst>
                                        </p:cTn>
                                        <p:tgtEl>
                                          <p:spTgt spid="32791">
                                            <p:txEl>
                                              <p:pRg st="0" end="0"/>
                                            </p:txEl>
                                          </p:spTgt>
                                        </p:tgtEl>
                                        <p:attrNameLst>
                                          <p:attrName>style.visibility</p:attrName>
                                        </p:attrNameLst>
                                      </p:cBhvr>
                                      <p:to>
                                        <p:strVal val="visible"/>
                                      </p:to>
                                    </p:set>
                                    <p:animEffect transition="in" filter="wipe(up)">
                                      <p:cBhvr>
                                        <p:cTn id="132" dur="500"/>
                                        <p:tgtEl>
                                          <p:spTgt spid="32791">
                                            <p:txEl>
                                              <p:pRg st="0" end="0"/>
                                            </p:txEl>
                                          </p:spTgt>
                                        </p:tgtEl>
                                      </p:cBhvr>
                                    </p:animEffect>
                                  </p:childTnLst>
                                </p:cTn>
                              </p:par>
                            </p:childTnLst>
                          </p:cTn>
                        </p:par>
                      </p:childTnLst>
                    </p:cTn>
                  </p:par>
                  <p:par>
                    <p:cTn id="133" fill="hold">
                      <p:stCondLst>
                        <p:cond delay="indefinite"/>
                      </p:stCondLst>
                      <p:childTnLst>
                        <p:par>
                          <p:cTn id="134" fill="hold">
                            <p:stCondLst>
                              <p:cond delay="0"/>
                            </p:stCondLst>
                            <p:childTnLst>
                              <p:par>
                                <p:cTn id="135" presetID="47" presetClass="entr" presetSubtype="0" fill="hold" nodeType="clickEffect">
                                  <p:stCondLst>
                                    <p:cond delay="0"/>
                                  </p:stCondLst>
                                  <p:childTnLst>
                                    <p:set>
                                      <p:cBhvr>
                                        <p:cTn id="136" dur="1" fill="hold">
                                          <p:stCondLst>
                                            <p:cond delay="0"/>
                                          </p:stCondLst>
                                        </p:cTn>
                                        <p:tgtEl>
                                          <p:spTgt spid="32790">
                                            <p:txEl>
                                              <p:pRg st="0" end="0"/>
                                            </p:txEl>
                                          </p:spTgt>
                                        </p:tgtEl>
                                        <p:attrNameLst>
                                          <p:attrName>style.visibility</p:attrName>
                                        </p:attrNameLst>
                                      </p:cBhvr>
                                      <p:to>
                                        <p:strVal val="visible"/>
                                      </p:to>
                                    </p:set>
                                    <p:animEffect transition="in" filter="fade">
                                      <p:cBhvr>
                                        <p:cTn id="137" dur="500"/>
                                        <p:tgtEl>
                                          <p:spTgt spid="32790">
                                            <p:txEl>
                                              <p:pRg st="0" end="0"/>
                                            </p:txEl>
                                          </p:spTgt>
                                        </p:tgtEl>
                                      </p:cBhvr>
                                    </p:animEffect>
                                    <p:anim calcmode="lin" valueType="num">
                                      <p:cBhvr>
                                        <p:cTn id="138" dur="500" fill="hold"/>
                                        <p:tgtEl>
                                          <p:spTgt spid="32790">
                                            <p:txEl>
                                              <p:pRg st="0" end="0"/>
                                            </p:txEl>
                                          </p:spTgt>
                                        </p:tgtEl>
                                        <p:attrNameLst>
                                          <p:attrName>ppt_x</p:attrName>
                                        </p:attrNameLst>
                                      </p:cBhvr>
                                      <p:tavLst>
                                        <p:tav tm="0">
                                          <p:val>
                                            <p:strVal val="#ppt_x"/>
                                          </p:val>
                                        </p:tav>
                                        <p:tav tm="100000">
                                          <p:val>
                                            <p:strVal val="#ppt_x"/>
                                          </p:val>
                                        </p:tav>
                                      </p:tavLst>
                                    </p:anim>
                                    <p:anim calcmode="lin" valueType="num">
                                      <p:cBhvr>
                                        <p:cTn id="139" dur="500" fill="hold"/>
                                        <p:tgtEl>
                                          <p:spTgt spid="32790">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500"/>
                            </p:stCondLst>
                            <p:childTnLst>
                              <p:par>
                                <p:cTn id="141" presetID="47" presetClass="entr" presetSubtype="0" fill="hold" nodeType="afterEffect">
                                  <p:stCondLst>
                                    <p:cond delay="0"/>
                                  </p:stCondLst>
                                  <p:childTnLst>
                                    <p:set>
                                      <p:cBhvr>
                                        <p:cTn id="142" dur="1" fill="hold">
                                          <p:stCondLst>
                                            <p:cond delay="0"/>
                                          </p:stCondLst>
                                        </p:cTn>
                                        <p:tgtEl>
                                          <p:spTgt spid="32789">
                                            <p:txEl>
                                              <p:pRg st="0" end="0"/>
                                            </p:txEl>
                                          </p:spTgt>
                                        </p:tgtEl>
                                        <p:attrNameLst>
                                          <p:attrName>style.visibility</p:attrName>
                                        </p:attrNameLst>
                                      </p:cBhvr>
                                      <p:to>
                                        <p:strVal val="visible"/>
                                      </p:to>
                                    </p:set>
                                    <p:animEffect transition="in" filter="fade">
                                      <p:cBhvr>
                                        <p:cTn id="143" dur="500"/>
                                        <p:tgtEl>
                                          <p:spTgt spid="32789">
                                            <p:txEl>
                                              <p:pRg st="0" end="0"/>
                                            </p:txEl>
                                          </p:spTgt>
                                        </p:tgtEl>
                                      </p:cBhvr>
                                    </p:animEffect>
                                    <p:anim calcmode="lin" valueType="num">
                                      <p:cBhvr>
                                        <p:cTn id="144" dur="500" fill="hold"/>
                                        <p:tgtEl>
                                          <p:spTgt spid="32789">
                                            <p:txEl>
                                              <p:pRg st="0" end="0"/>
                                            </p:txEl>
                                          </p:spTgt>
                                        </p:tgtEl>
                                        <p:attrNameLst>
                                          <p:attrName>ppt_x</p:attrName>
                                        </p:attrNameLst>
                                      </p:cBhvr>
                                      <p:tavLst>
                                        <p:tav tm="0">
                                          <p:val>
                                            <p:strVal val="#ppt_x"/>
                                          </p:val>
                                        </p:tav>
                                        <p:tav tm="100000">
                                          <p:val>
                                            <p:strVal val="#ppt_x"/>
                                          </p:val>
                                        </p:tav>
                                      </p:tavLst>
                                    </p:anim>
                                    <p:anim calcmode="lin" valueType="num">
                                      <p:cBhvr>
                                        <p:cTn id="145" dur="500" fill="hold"/>
                                        <p:tgtEl>
                                          <p:spTgt spid="32789">
                                            <p:txEl>
                                              <p:pRg st="0" end="0"/>
                                            </p:txEl>
                                          </p:spTgt>
                                        </p:tgtEl>
                                        <p:attrNameLst>
                                          <p:attrName>ppt_y</p:attrName>
                                        </p:attrNameLst>
                                      </p:cBhvr>
                                      <p:tavLst>
                                        <p:tav tm="0">
                                          <p:val>
                                            <p:strVal val="#ppt_y-.1"/>
                                          </p:val>
                                        </p:tav>
                                        <p:tav tm="100000">
                                          <p:val>
                                            <p:strVal val="#ppt_y"/>
                                          </p:val>
                                        </p:tav>
                                      </p:tavLst>
                                    </p:anim>
                                  </p:childTnLst>
                                </p:cTn>
                              </p:par>
                            </p:childTnLst>
                          </p:cTn>
                        </p:par>
                        <p:par>
                          <p:cTn id="146" fill="hold">
                            <p:stCondLst>
                              <p:cond delay="1000"/>
                            </p:stCondLst>
                            <p:childTnLst>
                              <p:par>
                                <p:cTn id="147" presetID="47" presetClass="entr" presetSubtype="0" fill="hold" nodeType="afterEffect">
                                  <p:stCondLst>
                                    <p:cond delay="0"/>
                                  </p:stCondLst>
                                  <p:childTnLst>
                                    <p:set>
                                      <p:cBhvr>
                                        <p:cTn id="148" dur="1" fill="hold">
                                          <p:stCondLst>
                                            <p:cond delay="0"/>
                                          </p:stCondLst>
                                        </p:cTn>
                                        <p:tgtEl>
                                          <p:spTgt spid="32788">
                                            <p:txEl>
                                              <p:pRg st="0" end="0"/>
                                            </p:txEl>
                                          </p:spTgt>
                                        </p:tgtEl>
                                        <p:attrNameLst>
                                          <p:attrName>style.visibility</p:attrName>
                                        </p:attrNameLst>
                                      </p:cBhvr>
                                      <p:to>
                                        <p:strVal val="visible"/>
                                      </p:to>
                                    </p:set>
                                    <p:animEffect transition="in" filter="fade">
                                      <p:cBhvr>
                                        <p:cTn id="149" dur="500"/>
                                        <p:tgtEl>
                                          <p:spTgt spid="32788">
                                            <p:txEl>
                                              <p:pRg st="0" end="0"/>
                                            </p:txEl>
                                          </p:spTgt>
                                        </p:tgtEl>
                                      </p:cBhvr>
                                    </p:animEffect>
                                    <p:anim calcmode="lin" valueType="num">
                                      <p:cBhvr>
                                        <p:cTn id="150" dur="500" fill="hold"/>
                                        <p:tgtEl>
                                          <p:spTgt spid="32788">
                                            <p:txEl>
                                              <p:pRg st="0" end="0"/>
                                            </p:txEl>
                                          </p:spTgt>
                                        </p:tgtEl>
                                        <p:attrNameLst>
                                          <p:attrName>ppt_x</p:attrName>
                                        </p:attrNameLst>
                                      </p:cBhvr>
                                      <p:tavLst>
                                        <p:tav tm="0">
                                          <p:val>
                                            <p:strVal val="#ppt_x"/>
                                          </p:val>
                                        </p:tav>
                                        <p:tav tm="100000">
                                          <p:val>
                                            <p:strVal val="#ppt_x"/>
                                          </p:val>
                                        </p:tav>
                                      </p:tavLst>
                                    </p:anim>
                                    <p:anim calcmode="lin" valueType="num">
                                      <p:cBhvr>
                                        <p:cTn id="151" dur="500" fill="hold"/>
                                        <p:tgtEl>
                                          <p:spTgt spid="32788">
                                            <p:txEl>
                                              <p:pRg st="0" end="0"/>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500"/>
                            </p:stCondLst>
                            <p:childTnLst>
                              <p:par>
                                <p:cTn id="153" presetID="47" presetClass="entr" presetSubtype="0" fill="hold" nodeType="afterEffect">
                                  <p:stCondLst>
                                    <p:cond delay="0"/>
                                  </p:stCondLst>
                                  <p:childTnLst>
                                    <p:set>
                                      <p:cBhvr>
                                        <p:cTn id="154" dur="1" fill="hold">
                                          <p:stCondLst>
                                            <p:cond delay="0"/>
                                          </p:stCondLst>
                                        </p:cTn>
                                        <p:tgtEl>
                                          <p:spTgt spid="32787">
                                            <p:txEl>
                                              <p:pRg st="0" end="0"/>
                                            </p:txEl>
                                          </p:spTgt>
                                        </p:tgtEl>
                                        <p:attrNameLst>
                                          <p:attrName>style.visibility</p:attrName>
                                        </p:attrNameLst>
                                      </p:cBhvr>
                                      <p:to>
                                        <p:strVal val="visible"/>
                                      </p:to>
                                    </p:set>
                                    <p:animEffect transition="in" filter="fade">
                                      <p:cBhvr>
                                        <p:cTn id="155" dur="500"/>
                                        <p:tgtEl>
                                          <p:spTgt spid="32787">
                                            <p:txEl>
                                              <p:pRg st="0" end="0"/>
                                            </p:txEl>
                                          </p:spTgt>
                                        </p:tgtEl>
                                      </p:cBhvr>
                                    </p:animEffect>
                                    <p:anim calcmode="lin" valueType="num">
                                      <p:cBhvr>
                                        <p:cTn id="156" dur="500" fill="hold"/>
                                        <p:tgtEl>
                                          <p:spTgt spid="32787">
                                            <p:txEl>
                                              <p:pRg st="0" end="0"/>
                                            </p:txEl>
                                          </p:spTgt>
                                        </p:tgtEl>
                                        <p:attrNameLst>
                                          <p:attrName>ppt_x</p:attrName>
                                        </p:attrNameLst>
                                      </p:cBhvr>
                                      <p:tavLst>
                                        <p:tav tm="0">
                                          <p:val>
                                            <p:strVal val="#ppt_x"/>
                                          </p:val>
                                        </p:tav>
                                        <p:tav tm="100000">
                                          <p:val>
                                            <p:strVal val="#ppt_x"/>
                                          </p:val>
                                        </p:tav>
                                      </p:tavLst>
                                    </p:anim>
                                    <p:anim calcmode="lin" valueType="num">
                                      <p:cBhvr>
                                        <p:cTn id="157" dur="500" fill="hold"/>
                                        <p:tgtEl>
                                          <p:spTgt spid="32787">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2000"/>
                            </p:stCondLst>
                            <p:childTnLst>
                              <p:par>
                                <p:cTn id="159" presetID="47" presetClass="entr" presetSubtype="0" fill="hold" nodeType="afterEffect">
                                  <p:stCondLst>
                                    <p:cond delay="0"/>
                                  </p:stCondLst>
                                  <p:childTnLst>
                                    <p:set>
                                      <p:cBhvr>
                                        <p:cTn id="160" dur="1" fill="hold">
                                          <p:stCondLst>
                                            <p:cond delay="0"/>
                                          </p:stCondLst>
                                        </p:cTn>
                                        <p:tgtEl>
                                          <p:spTgt spid="32786">
                                            <p:txEl>
                                              <p:pRg st="0" end="0"/>
                                            </p:txEl>
                                          </p:spTgt>
                                        </p:tgtEl>
                                        <p:attrNameLst>
                                          <p:attrName>style.visibility</p:attrName>
                                        </p:attrNameLst>
                                      </p:cBhvr>
                                      <p:to>
                                        <p:strVal val="visible"/>
                                      </p:to>
                                    </p:set>
                                    <p:animEffect transition="in" filter="fade">
                                      <p:cBhvr>
                                        <p:cTn id="161" dur="500"/>
                                        <p:tgtEl>
                                          <p:spTgt spid="32786">
                                            <p:txEl>
                                              <p:pRg st="0" end="0"/>
                                            </p:txEl>
                                          </p:spTgt>
                                        </p:tgtEl>
                                      </p:cBhvr>
                                    </p:animEffect>
                                    <p:anim calcmode="lin" valueType="num">
                                      <p:cBhvr>
                                        <p:cTn id="162" dur="500" fill="hold"/>
                                        <p:tgtEl>
                                          <p:spTgt spid="32786">
                                            <p:txEl>
                                              <p:pRg st="0" end="0"/>
                                            </p:txEl>
                                          </p:spTgt>
                                        </p:tgtEl>
                                        <p:attrNameLst>
                                          <p:attrName>ppt_x</p:attrName>
                                        </p:attrNameLst>
                                      </p:cBhvr>
                                      <p:tavLst>
                                        <p:tav tm="0">
                                          <p:val>
                                            <p:strVal val="#ppt_x"/>
                                          </p:val>
                                        </p:tav>
                                        <p:tav tm="100000">
                                          <p:val>
                                            <p:strVal val="#ppt_x"/>
                                          </p:val>
                                        </p:tav>
                                      </p:tavLst>
                                    </p:anim>
                                    <p:anim calcmode="lin" valueType="num">
                                      <p:cBhvr>
                                        <p:cTn id="163" dur="500" fill="hold"/>
                                        <p:tgtEl>
                                          <p:spTgt spid="3278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P spid="32785" grpId="0" build="p"/>
      <p:bldP spid="32795" grpId="0" animBg="1"/>
      <p:bldP spid="32796" grpId="0" animBg="1"/>
      <p:bldP spid="3279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a:defRPr/>
            </a:pPr>
            <a:r>
              <a:rPr lang="ru-RU" sz="3800" smtClean="0"/>
              <a:t>Обозначим слагаемые через А и В, перенос – через Р, а сумму – через </a:t>
            </a:r>
            <a:r>
              <a:rPr lang="en-US" sz="3800" smtClean="0"/>
              <a:t>S</a:t>
            </a:r>
            <a:r>
              <a:rPr lang="ru-RU" sz="3800" smtClean="0"/>
              <a:t> </a:t>
            </a:r>
          </a:p>
        </p:txBody>
      </p:sp>
      <p:sp>
        <p:nvSpPr>
          <p:cNvPr id="15363" name="Rectangle 3"/>
          <p:cNvSpPr>
            <a:spLocks noGrp="1" noChangeArrowheads="1"/>
          </p:cNvSpPr>
          <p:nvPr>
            <p:ph type="body" sz="half" idx="1"/>
          </p:nvPr>
        </p:nvSpPr>
        <p:spPr>
          <a:xfrm>
            <a:off x="457200" y="1600200"/>
            <a:ext cx="8435975" cy="676275"/>
          </a:xfrm>
        </p:spPr>
        <p:txBody>
          <a:bodyPr/>
          <a:lstStyle/>
          <a:p>
            <a:pPr>
              <a:buFont typeface="Wingdings" pitchFamily="2" charset="2"/>
              <a:buNone/>
            </a:pPr>
            <a:r>
              <a:rPr lang="ru-RU" sz="2600" smtClean="0"/>
              <a:t>Таблица сложения одноразрядных двоичных чисел: </a:t>
            </a:r>
          </a:p>
          <a:p>
            <a:endParaRPr lang="ru-RU" sz="2600" smtClean="0"/>
          </a:p>
        </p:txBody>
      </p:sp>
      <p:graphicFrame>
        <p:nvGraphicFramePr>
          <p:cNvPr id="33911" name="Group 119"/>
          <p:cNvGraphicFramePr>
            <a:graphicFrameLocks noGrp="1"/>
          </p:cNvGraphicFramePr>
          <p:nvPr>
            <p:ph sz="half" idx="2"/>
          </p:nvPr>
        </p:nvGraphicFramePr>
        <p:xfrm>
          <a:off x="827583" y="2276475"/>
          <a:ext cx="7705228" cy="3240756"/>
        </p:xfrm>
        <a:graphic>
          <a:graphicData uri="http://schemas.openxmlformats.org/drawingml/2006/table">
            <a:tbl>
              <a:tblPr/>
              <a:tblGrid>
                <a:gridCol w="1926307"/>
                <a:gridCol w="1926307"/>
                <a:gridCol w="1926307"/>
                <a:gridCol w="1926307"/>
              </a:tblGrid>
              <a:tr h="540126">
                <a:tc gridSpan="2">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dirty="0" smtClean="0">
                          <a:ln>
                            <a:noFill/>
                          </a:ln>
                          <a:solidFill>
                            <a:schemeClr val="tx1"/>
                          </a:solidFill>
                          <a:effectLst/>
                          <a:latin typeface="Arial" charset="0"/>
                        </a:rPr>
                        <a:t>Слагаемые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Перенос</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Сумма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0126">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А</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Р</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S</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0126">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0126">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0126">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0126">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1</a:t>
                      </a:r>
                      <a:endParaRPr kumimoji="0" lang="ru-RU" sz="2600" b="0"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3893" name="Rectangle 101"/>
          <p:cNvSpPr>
            <a:spLocks noChangeArrowheads="1"/>
          </p:cNvSpPr>
          <p:nvPr/>
        </p:nvSpPr>
        <p:spPr bwMode="auto">
          <a:xfrm>
            <a:off x="5364163" y="3422650"/>
            <a:ext cx="382587" cy="2165350"/>
          </a:xfrm>
          <a:prstGeom prst="rect">
            <a:avLst/>
          </a:prstGeom>
          <a:noFill/>
          <a:ln w="9525">
            <a:noFill/>
            <a:miter lim="800000"/>
            <a:headEnd/>
            <a:tailEnd/>
          </a:ln>
        </p:spPr>
        <p:txBody>
          <a:bodyPr wrap="none">
            <a:spAutoFit/>
          </a:bodyPr>
          <a:lstStyle/>
          <a:p>
            <a:pPr>
              <a:lnSpc>
                <a:spcPct val="95000"/>
              </a:lnSpc>
              <a:spcBef>
                <a:spcPct val="35000"/>
              </a:spcBef>
            </a:pPr>
            <a:r>
              <a:rPr lang="en-US" sz="2800"/>
              <a:t>0</a:t>
            </a:r>
          </a:p>
          <a:p>
            <a:pPr>
              <a:lnSpc>
                <a:spcPct val="95000"/>
              </a:lnSpc>
              <a:spcBef>
                <a:spcPct val="35000"/>
              </a:spcBef>
            </a:pPr>
            <a:r>
              <a:rPr lang="en-US" sz="2800"/>
              <a:t>0</a:t>
            </a:r>
          </a:p>
          <a:p>
            <a:pPr>
              <a:lnSpc>
                <a:spcPct val="95000"/>
              </a:lnSpc>
              <a:spcBef>
                <a:spcPct val="35000"/>
              </a:spcBef>
            </a:pPr>
            <a:r>
              <a:rPr lang="en-US" sz="2800"/>
              <a:t>0</a:t>
            </a:r>
          </a:p>
          <a:p>
            <a:pPr>
              <a:lnSpc>
                <a:spcPct val="95000"/>
              </a:lnSpc>
              <a:spcBef>
                <a:spcPct val="35000"/>
              </a:spcBef>
            </a:pPr>
            <a:r>
              <a:rPr lang="en-US" sz="2800"/>
              <a:t>1</a:t>
            </a:r>
            <a:endParaRPr lang="ru-RU" sz="2800"/>
          </a:p>
        </p:txBody>
      </p:sp>
      <p:sp>
        <p:nvSpPr>
          <p:cNvPr id="33912" name="Rectangle 120"/>
          <p:cNvSpPr>
            <a:spLocks noChangeArrowheads="1"/>
          </p:cNvSpPr>
          <p:nvPr/>
        </p:nvSpPr>
        <p:spPr bwMode="auto">
          <a:xfrm>
            <a:off x="7358063" y="3422650"/>
            <a:ext cx="382587" cy="2165350"/>
          </a:xfrm>
          <a:prstGeom prst="rect">
            <a:avLst/>
          </a:prstGeom>
          <a:noFill/>
          <a:ln w="9525">
            <a:noFill/>
            <a:miter lim="800000"/>
            <a:headEnd/>
            <a:tailEnd/>
          </a:ln>
        </p:spPr>
        <p:txBody>
          <a:bodyPr wrap="none">
            <a:spAutoFit/>
          </a:bodyPr>
          <a:lstStyle/>
          <a:p>
            <a:pPr>
              <a:lnSpc>
                <a:spcPct val="95000"/>
              </a:lnSpc>
              <a:spcBef>
                <a:spcPct val="35000"/>
              </a:spcBef>
            </a:pPr>
            <a:r>
              <a:rPr lang="en-US" sz="2800"/>
              <a:t>0</a:t>
            </a:r>
          </a:p>
          <a:p>
            <a:pPr>
              <a:lnSpc>
                <a:spcPct val="95000"/>
              </a:lnSpc>
              <a:spcBef>
                <a:spcPct val="35000"/>
              </a:spcBef>
            </a:pPr>
            <a:r>
              <a:rPr lang="en-US" sz="2800"/>
              <a:t>1</a:t>
            </a:r>
          </a:p>
          <a:p>
            <a:pPr>
              <a:lnSpc>
                <a:spcPct val="95000"/>
              </a:lnSpc>
              <a:spcBef>
                <a:spcPct val="35000"/>
              </a:spcBef>
            </a:pPr>
            <a:r>
              <a:rPr lang="en-US" sz="2800"/>
              <a:t>1</a:t>
            </a:r>
          </a:p>
          <a:p>
            <a:pPr>
              <a:lnSpc>
                <a:spcPct val="95000"/>
              </a:lnSpc>
              <a:spcBef>
                <a:spcPct val="35000"/>
              </a:spcBef>
            </a:pPr>
            <a:r>
              <a:rPr lang="en-US" sz="2800"/>
              <a:t>0</a:t>
            </a:r>
            <a:endParaRPr lang="ru-RU" sz="2800"/>
          </a:p>
        </p:txBody>
      </p:sp>
      <p:sp>
        <p:nvSpPr>
          <p:cNvPr id="33913" name="Rectangle 121"/>
          <p:cNvSpPr>
            <a:spLocks noChangeArrowheads="1"/>
          </p:cNvSpPr>
          <p:nvPr/>
        </p:nvSpPr>
        <p:spPr bwMode="auto">
          <a:xfrm>
            <a:off x="457200" y="5589240"/>
            <a:ext cx="8686800" cy="503832"/>
          </a:xfrm>
          <a:prstGeom prst="rect">
            <a:avLst/>
          </a:prstGeom>
          <a:noFill/>
          <a:ln w="9525">
            <a:noFill/>
            <a:miter lim="800000"/>
            <a:headEnd/>
            <a:tailEnd/>
          </a:ln>
        </p:spPr>
        <p:txBody>
          <a:bodyPr/>
          <a:lstStyle/>
          <a:p>
            <a:pPr marL="342900" indent="-342900" eaLnBrk="0" hangingPunct="0">
              <a:spcBef>
                <a:spcPct val="20000"/>
              </a:spcBef>
              <a:buClr>
                <a:schemeClr val="accent1"/>
              </a:buClr>
              <a:buSzPct val="65000"/>
              <a:buFont typeface="Wingdings" pitchFamily="2" charset="2"/>
              <a:buNone/>
            </a:pPr>
            <a:r>
              <a:rPr lang="ru-RU" sz="2600" dirty="0" smtClean="0"/>
              <a:t>Необходимо заменить Р и </a:t>
            </a:r>
            <a:r>
              <a:rPr lang="en-US" sz="2600" dirty="0" smtClean="0"/>
              <a:t>S</a:t>
            </a:r>
            <a:r>
              <a:rPr lang="ru-RU" sz="2600" dirty="0" smtClean="0"/>
              <a:t> логическими операциями. </a:t>
            </a:r>
            <a:endParaRPr lang="ru-RU" sz="2600" b="1" dirty="0">
              <a:sym typeface="Symbol" pitchFamily="18" charset="2"/>
            </a:endParaRPr>
          </a:p>
        </p:txBody>
      </p:sp>
      <p:sp>
        <p:nvSpPr>
          <p:cNvPr id="33914" name="Rectangle 122"/>
          <p:cNvSpPr>
            <a:spLocks noChangeArrowheads="1"/>
          </p:cNvSpPr>
          <p:nvPr/>
        </p:nvSpPr>
        <p:spPr bwMode="auto">
          <a:xfrm>
            <a:off x="827583" y="2852739"/>
            <a:ext cx="5760541" cy="2664494"/>
          </a:xfrm>
          <a:prstGeom prst="rect">
            <a:avLst/>
          </a:prstGeom>
          <a:solidFill>
            <a:schemeClr val="accent1">
              <a:alpha val="47058"/>
            </a:schemeClr>
          </a:solidFill>
          <a:ln w="9525">
            <a:solidFill>
              <a:schemeClr val="tx1"/>
            </a:solidFill>
            <a:miter lim="800000"/>
            <a:headEnd/>
            <a:tailEnd/>
          </a:ln>
        </p:spPr>
        <p:txBody>
          <a:bodyPr wrap="none" anchor="ctr"/>
          <a:lstStyle/>
          <a:p>
            <a:endParaRPr lang="ru-RU"/>
          </a:p>
        </p:txBody>
      </p:sp>
      <p:sp>
        <p:nvSpPr>
          <p:cNvPr id="9" name="Прямоугольник 8"/>
          <p:cNvSpPr/>
          <p:nvPr/>
        </p:nvSpPr>
        <p:spPr>
          <a:xfrm>
            <a:off x="539552" y="6165304"/>
            <a:ext cx="8208912" cy="492443"/>
          </a:xfrm>
          <a:prstGeom prst="rect">
            <a:avLst/>
          </a:prstGeom>
        </p:spPr>
        <p:txBody>
          <a:bodyPr wrap="square">
            <a:spAutoFit/>
          </a:bodyPr>
          <a:lstStyle/>
          <a:p>
            <a:r>
              <a:rPr lang="ru-RU" sz="2600" dirty="0"/>
              <a:t>Очевидно, что Р = А </a:t>
            </a:r>
            <a:r>
              <a:rPr lang="ru-RU" sz="2600" dirty="0">
                <a:sym typeface="Symbol" pitchFamily="18" charset="2"/>
              </a:rPr>
              <a:t> В</a:t>
            </a:r>
            <a:endParaRPr lang="ru-RU" sz="2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3911"/>
                                        </p:tgtEl>
                                        <p:attrNameLst>
                                          <p:attrName>style.visibility</p:attrName>
                                        </p:attrNameLst>
                                      </p:cBhvr>
                                      <p:to>
                                        <p:strVal val="visible"/>
                                      </p:to>
                                    </p:set>
                                    <p:animEffect transition="in" filter="wipe(up)">
                                      <p:cBhvr>
                                        <p:cTn id="7" dur="500"/>
                                        <p:tgtEl>
                                          <p:spTgt spid="339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3912">
                                            <p:txEl>
                                              <p:pRg st="0" end="0"/>
                                            </p:txEl>
                                          </p:spTgt>
                                        </p:tgtEl>
                                        <p:attrNameLst>
                                          <p:attrName>style.visibility</p:attrName>
                                        </p:attrNameLst>
                                      </p:cBhvr>
                                      <p:to>
                                        <p:strVal val="visible"/>
                                      </p:to>
                                    </p:set>
                                    <p:animEffect transition="in" filter="wipe(up)">
                                      <p:cBhvr>
                                        <p:cTn id="12" dur="500"/>
                                        <p:tgtEl>
                                          <p:spTgt spid="339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3893">
                                            <p:txEl>
                                              <p:pRg st="0" end="0"/>
                                            </p:txEl>
                                          </p:spTgt>
                                        </p:tgtEl>
                                        <p:attrNameLst>
                                          <p:attrName>style.visibility</p:attrName>
                                        </p:attrNameLst>
                                      </p:cBhvr>
                                      <p:to>
                                        <p:strVal val="visible"/>
                                      </p:to>
                                    </p:set>
                                    <p:animEffect transition="in" filter="wipe(up)">
                                      <p:cBhvr>
                                        <p:cTn id="17" dur="500"/>
                                        <p:tgtEl>
                                          <p:spTgt spid="3389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3912">
                                            <p:txEl>
                                              <p:pRg st="1" end="1"/>
                                            </p:txEl>
                                          </p:spTgt>
                                        </p:tgtEl>
                                        <p:attrNameLst>
                                          <p:attrName>style.visibility</p:attrName>
                                        </p:attrNameLst>
                                      </p:cBhvr>
                                      <p:to>
                                        <p:strVal val="visible"/>
                                      </p:to>
                                    </p:set>
                                    <p:animEffect transition="in" filter="wipe(up)">
                                      <p:cBhvr>
                                        <p:cTn id="22" dur="500"/>
                                        <p:tgtEl>
                                          <p:spTgt spid="339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3893">
                                            <p:txEl>
                                              <p:pRg st="1" end="1"/>
                                            </p:txEl>
                                          </p:spTgt>
                                        </p:tgtEl>
                                        <p:attrNameLst>
                                          <p:attrName>style.visibility</p:attrName>
                                        </p:attrNameLst>
                                      </p:cBhvr>
                                      <p:to>
                                        <p:strVal val="visible"/>
                                      </p:to>
                                    </p:set>
                                    <p:animEffect transition="in" filter="wipe(up)">
                                      <p:cBhvr>
                                        <p:cTn id="27" dur="500"/>
                                        <p:tgtEl>
                                          <p:spTgt spid="3389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3912">
                                            <p:txEl>
                                              <p:pRg st="2" end="2"/>
                                            </p:txEl>
                                          </p:spTgt>
                                        </p:tgtEl>
                                        <p:attrNameLst>
                                          <p:attrName>style.visibility</p:attrName>
                                        </p:attrNameLst>
                                      </p:cBhvr>
                                      <p:to>
                                        <p:strVal val="visible"/>
                                      </p:to>
                                    </p:set>
                                    <p:animEffect transition="in" filter="wipe(up)">
                                      <p:cBhvr>
                                        <p:cTn id="32" dur="500"/>
                                        <p:tgtEl>
                                          <p:spTgt spid="3391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3893">
                                            <p:txEl>
                                              <p:pRg st="2" end="2"/>
                                            </p:txEl>
                                          </p:spTgt>
                                        </p:tgtEl>
                                        <p:attrNameLst>
                                          <p:attrName>style.visibility</p:attrName>
                                        </p:attrNameLst>
                                      </p:cBhvr>
                                      <p:to>
                                        <p:strVal val="visible"/>
                                      </p:to>
                                    </p:set>
                                    <p:animEffect transition="in" filter="wipe(up)">
                                      <p:cBhvr>
                                        <p:cTn id="37" dur="500"/>
                                        <p:tgtEl>
                                          <p:spTgt spid="3389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3912">
                                            <p:txEl>
                                              <p:pRg st="3" end="3"/>
                                            </p:txEl>
                                          </p:spTgt>
                                        </p:tgtEl>
                                        <p:attrNameLst>
                                          <p:attrName>style.visibility</p:attrName>
                                        </p:attrNameLst>
                                      </p:cBhvr>
                                      <p:to>
                                        <p:strVal val="visible"/>
                                      </p:to>
                                    </p:set>
                                    <p:animEffect transition="in" filter="wipe(up)">
                                      <p:cBhvr>
                                        <p:cTn id="42" dur="500"/>
                                        <p:tgtEl>
                                          <p:spTgt spid="3391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3893">
                                            <p:txEl>
                                              <p:pRg st="3" end="3"/>
                                            </p:txEl>
                                          </p:spTgt>
                                        </p:tgtEl>
                                        <p:attrNameLst>
                                          <p:attrName>style.visibility</p:attrName>
                                        </p:attrNameLst>
                                      </p:cBhvr>
                                      <p:to>
                                        <p:strVal val="visible"/>
                                      </p:to>
                                    </p:set>
                                    <p:animEffect transition="in" filter="wipe(up)">
                                      <p:cBhvr>
                                        <p:cTn id="47" dur="500"/>
                                        <p:tgtEl>
                                          <p:spTgt spid="33893">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33913"/>
                                        </p:tgtEl>
                                        <p:attrNameLst>
                                          <p:attrName>style.visibility</p:attrName>
                                        </p:attrNameLst>
                                      </p:cBhvr>
                                      <p:to>
                                        <p:strVal val="visible"/>
                                      </p:to>
                                    </p:set>
                                    <p:animEffect transition="in" filter="wipe(left)">
                                      <p:cBhvr>
                                        <p:cTn id="52" dur="500"/>
                                        <p:tgtEl>
                                          <p:spTgt spid="33913"/>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33914"/>
                                        </p:tgtEl>
                                        <p:attrNameLst>
                                          <p:attrName>style.visibility</p:attrName>
                                        </p:attrNameLst>
                                      </p:cBhvr>
                                      <p:to>
                                        <p:strVal val="visible"/>
                                      </p:to>
                                    </p:set>
                                    <p:animEffect transition="in" filter="fade">
                                      <p:cBhvr>
                                        <p:cTn id="56" dur="2000"/>
                                        <p:tgtEl>
                                          <p:spTgt spid="33914"/>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ntr" presetSubtype="32" fill="hold" nodeType="clickEffect">
                                  <p:stCondLst>
                                    <p:cond delay="0"/>
                                  </p:stCondLst>
                                  <p:childTnLst>
                                    <p:set>
                                      <p:cBhvr>
                                        <p:cTn id="60" dur="1" fill="hold">
                                          <p:stCondLst>
                                            <p:cond delay="0"/>
                                          </p:stCondLst>
                                        </p:cTn>
                                        <p:tgtEl>
                                          <p:spTgt spid="9">
                                            <p:txEl>
                                              <p:pRg st="0" end="0"/>
                                            </p:txEl>
                                          </p:spTgt>
                                        </p:tgtEl>
                                        <p:attrNameLst>
                                          <p:attrName>style.visibility</p:attrName>
                                        </p:attrNameLst>
                                      </p:cBhvr>
                                      <p:to>
                                        <p:strVal val="visible"/>
                                      </p:to>
                                    </p:set>
                                    <p:animEffect transition="in" filter="box(out)">
                                      <p:cBhvr>
                                        <p:cTn id="6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93" grpId="0" build="p"/>
      <p:bldP spid="33912" grpId="0" build="p"/>
      <p:bldP spid="33913" grpId="0"/>
      <p:bldP spid="3391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defRPr/>
            </a:pPr>
            <a:r>
              <a:rPr lang="ru-RU" sz="3700" smtClean="0"/>
              <a:t>Получаем формулу для вычисления </a:t>
            </a:r>
            <a:r>
              <a:rPr lang="en-US" sz="3700" smtClean="0"/>
              <a:t>S</a:t>
            </a:r>
            <a:endParaRPr lang="ru-RU" sz="3700" smtClean="0"/>
          </a:p>
        </p:txBody>
      </p:sp>
      <p:sp>
        <p:nvSpPr>
          <p:cNvPr id="36867" name="Rectangle 3"/>
          <p:cNvSpPr>
            <a:spLocks noGrp="1" noChangeArrowheads="1"/>
          </p:cNvSpPr>
          <p:nvPr>
            <p:ph type="body" sz="half" idx="1"/>
          </p:nvPr>
        </p:nvSpPr>
        <p:spPr>
          <a:xfrm>
            <a:off x="457200" y="1600200"/>
            <a:ext cx="8291513" cy="676275"/>
          </a:xfrm>
        </p:spPr>
        <p:txBody>
          <a:bodyPr/>
          <a:lstStyle/>
          <a:p>
            <a:pPr algn="ctr">
              <a:buFont typeface="Wingdings" pitchFamily="2" charset="2"/>
              <a:buNone/>
            </a:pPr>
            <a:r>
              <a:rPr lang="ru-RU" sz="2600" smtClean="0"/>
              <a:t>Если сравнить </a:t>
            </a:r>
            <a:r>
              <a:rPr lang="ru-RU" sz="2600" b="1" smtClean="0"/>
              <a:t>А</a:t>
            </a:r>
            <a:r>
              <a:rPr lang="ru-RU" sz="2600" b="1" smtClean="0">
                <a:sym typeface="Symbol" pitchFamily="18" charset="2"/>
              </a:rPr>
              <a:t></a:t>
            </a:r>
            <a:r>
              <a:rPr lang="ru-RU" sz="2600" b="1" smtClean="0"/>
              <a:t>В</a:t>
            </a:r>
            <a:r>
              <a:rPr lang="ru-RU" sz="2600" smtClean="0"/>
              <a:t> </a:t>
            </a:r>
            <a:r>
              <a:rPr lang="en-US" sz="2600" smtClean="0"/>
              <a:t>c</a:t>
            </a:r>
            <a:r>
              <a:rPr lang="ru-RU" sz="2600" smtClean="0"/>
              <a:t> </a:t>
            </a:r>
            <a:r>
              <a:rPr lang="en-US" sz="2600" b="1" smtClean="0"/>
              <a:t>S</a:t>
            </a:r>
            <a:r>
              <a:rPr lang="en-US" sz="2600" smtClean="0"/>
              <a:t>:</a:t>
            </a:r>
            <a:endParaRPr lang="ru-RU" sz="2600" smtClean="0"/>
          </a:p>
        </p:txBody>
      </p:sp>
      <p:graphicFrame>
        <p:nvGraphicFramePr>
          <p:cNvPr id="36921" name="Group 57"/>
          <p:cNvGraphicFramePr>
            <a:graphicFrameLocks noGrp="1"/>
          </p:cNvGraphicFramePr>
          <p:nvPr>
            <p:ph sz="half" idx="2"/>
          </p:nvPr>
        </p:nvGraphicFramePr>
        <p:xfrm>
          <a:off x="604838" y="2343150"/>
          <a:ext cx="3390900" cy="2438400"/>
        </p:xfrm>
        <a:graphic>
          <a:graphicData uri="http://schemas.openxmlformats.org/drawingml/2006/table">
            <a:tbl>
              <a:tblPr/>
              <a:tblGrid>
                <a:gridCol w="1130300"/>
                <a:gridCol w="1130300"/>
                <a:gridCol w="1130300"/>
              </a:tblGrid>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endParaRPr kumimoji="0" lang="ru-RU" sz="26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А </a:t>
                      </a:r>
                      <a:r>
                        <a:rPr kumimoji="0" lang="ru-RU" sz="2600" b="1" i="0" u="none" strike="noStrike" cap="none" normalizeH="0" baseline="0" smtClean="0">
                          <a:ln>
                            <a:noFill/>
                          </a:ln>
                          <a:solidFill>
                            <a:schemeClr val="tx1"/>
                          </a:solidFill>
                          <a:effectLst/>
                          <a:latin typeface="Arial" charset="0"/>
                          <a:sym typeface="Symbol" pitchFamily="18" charset="2"/>
                        </a:rPr>
                        <a:t></a:t>
                      </a:r>
                      <a:r>
                        <a:rPr kumimoji="0" lang="ru-RU" sz="2600" b="1" i="0" u="none" strike="noStrike" cap="none" normalizeH="0" baseline="0" smtClean="0">
                          <a:ln>
                            <a:noFill/>
                          </a:ln>
                          <a:solidFill>
                            <a:schemeClr val="tx1"/>
                          </a:solidFill>
                          <a:effectLst/>
                          <a:latin typeface="Arial" charset="0"/>
                        </a:rPr>
                        <a:t> В</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3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6929" name="Group 65"/>
          <p:cNvGraphicFramePr>
            <a:graphicFrameLocks noGrp="1"/>
          </p:cNvGraphicFramePr>
          <p:nvPr/>
        </p:nvGraphicFramePr>
        <p:xfrm>
          <a:off x="4859338" y="2343150"/>
          <a:ext cx="3390900" cy="2438400"/>
        </p:xfrm>
        <a:graphic>
          <a:graphicData uri="http://schemas.openxmlformats.org/drawingml/2006/table">
            <a:tbl>
              <a:tblPr/>
              <a:tblGrid>
                <a:gridCol w="1130300"/>
                <a:gridCol w="1130300"/>
                <a:gridCol w="1130300"/>
              </a:tblGrid>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endParaRPr kumimoji="0" lang="ru-RU" sz="26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S</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3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5763">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6955" name="Rectangle 91"/>
          <p:cNvSpPr>
            <a:spLocks noChangeArrowheads="1"/>
          </p:cNvSpPr>
          <p:nvPr/>
        </p:nvSpPr>
        <p:spPr bwMode="auto">
          <a:xfrm>
            <a:off x="468313" y="4941888"/>
            <a:ext cx="8280400" cy="1511300"/>
          </a:xfrm>
          <a:prstGeom prst="rect">
            <a:avLst/>
          </a:prstGeom>
          <a:noFill/>
          <a:ln w="9525">
            <a:noFill/>
            <a:miter lim="800000"/>
            <a:headEnd/>
            <a:tailEnd/>
          </a:ln>
        </p:spPr>
        <p:txBody>
          <a:bodyPr/>
          <a:lstStyle/>
          <a:p>
            <a:pPr marL="342900" indent="-342900" eaLnBrk="0" hangingPunct="0">
              <a:spcBef>
                <a:spcPct val="20000"/>
              </a:spcBef>
              <a:buClr>
                <a:schemeClr val="accent1"/>
              </a:buClr>
              <a:buSzPct val="65000"/>
              <a:buFont typeface="Wingdings" pitchFamily="2" charset="2"/>
              <a:buNone/>
            </a:pPr>
            <a:r>
              <a:rPr lang="ru-RU" sz="2600"/>
              <a:t>то очевидно, что они практически идентичны.</a:t>
            </a:r>
          </a:p>
          <a:p>
            <a:pPr marL="342900" indent="-342900" eaLnBrk="0" hangingPunct="0">
              <a:spcBef>
                <a:spcPct val="20000"/>
              </a:spcBef>
              <a:buClr>
                <a:schemeClr val="accent1"/>
              </a:buClr>
              <a:buSzPct val="65000"/>
              <a:buFont typeface="Wingdings" pitchFamily="2" charset="2"/>
              <a:buNone/>
            </a:pPr>
            <a:r>
              <a:rPr lang="ru-RU" sz="2600"/>
              <a:t>Чтобы равенство оказалось полным нужно выражение </a:t>
            </a:r>
            <a:r>
              <a:rPr lang="ru-RU" sz="2600" b="1"/>
              <a:t>А</a:t>
            </a:r>
            <a:r>
              <a:rPr lang="ru-RU" sz="2600" b="1">
                <a:sym typeface="Symbol" pitchFamily="18" charset="2"/>
              </a:rPr>
              <a:t></a:t>
            </a:r>
            <a:r>
              <a:rPr lang="ru-RU" sz="2600" b="1"/>
              <a:t>В</a:t>
            </a:r>
            <a:r>
              <a:rPr lang="ru-RU" sz="2600"/>
              <a:t> умножить на </a:t>
            </a:r>
            <a:r>
              <a:rPr lang="en-US" sz="2600" b="1">
                <a:latin typeface="Times New Roman" pitchFamily="18" charset="0"/>
                <a:cs typeface="Times New Roman" pitchFamily="18" charset="0"/>
              </a:rPr>
              <a:t>¬</a:t>
            </a:r>
            <a:r>
              <a:rPr lang="ru-RU" sz="2600" b="1">
                <a:latin typeface="Times New Roman" pitchFamily="18" charset="0"/>
                <a:cs typeface="Times New Roman" pitchFamily="18" charset="0"/>
              </a:rPr>
              <a:t>Р</a:t>
            </a:r>
            <a:endParaRPr lang="en-US" sz="2600" b="1">
              <a:latin typeface="Times New Roman" pitchFamily="18" charset="0"/>
              <a:cs typeface="Times New Roman" pitchFamily="18" charset="0"/>
            </a:endParaRPr>
          </a:p>
        </p:txBody>
      </p:sp>
      <p:sp>
        <p:nvSpPr>
          <p:cNvPr id="36956" name="Rectangle 92"/>
          <p:cNvSpPr>
            <a:spLocks noChangeArrowheads="1"/>
          </p:cNvSpPr>
          <p:nvPr/>
        </p:nvSpPr>
        <p:spPr bwMode="auto">
          <a:xfrm>
            <a:off x="611188" y="4292600"/>
            <a:ext cx="3384550" cy="504825"/>
          </a:xfrm>
          <a:prstGeom prst="rect">
            <a:avLst/>
          </a:prstGeom>
          <a:solidFill>
            <a:schemeClr val="accent1">
              <a:alpha val="52940"/>
            </a:schemeClr>
          </a:solidFill>
          <a:ln w="9525">
            <a:solidFill>
              <a:schemeClr val="tx1"/>
            </a:solidFill>
            <a:miter lim="800000"/>
            <a:headEnd/>
            <a:tailEnd/>
          </a:ln>
        </p:spPr>
        <p:txBody>
          <a:bodyPr wrap="none" anchor="ctr"/>
          <a:lstStyle/>
          <a:p>
            <a:endParaRPr lang="ru-RU"/>
          </a:p>
        </p:txBody>
      </p:sp>
      <p:sp>
        <p:nvSpPr>
          <p:cNvPr id="36957" name="Rectangle 93"/>
          <p:cNvSpPr>
            <a:spLocks noChangeArrowheads="1"/>
          </p:cNvSpPr>
          <p:nvPr/>
        </p:nvSpPr>
        <p:spPr bwMode="auto">
          <a:xfrm>
            <a:off x="4859338" y="4292600"/>
            <a:ext cx="3384550" cy="504825"/>
          </a:xfrm>
          <a:prstGeom prst="rect">
            <a:avLst/>
          </a:prstGeom>
          <a:solidFill>
            <a:schemeClr val="accent1">
              <a:alpha val="52940"/>
            </a:schemeClr>
          </a:solidFill>
          <a:ln w="9525">
            <a:solidFill>
              <a:schemeClr val="tx1"/>
            </a:solidFill>
            <a:miter lim="800000"/>
            <a:headEnd/>
            <a:tailEnd/>
          </a:ln>
        </p:spPr>
        <p:txBody>
          <a:bodyPr wrap="none" anchor="ct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Effect transition="in" filter="fade">
                                      <p:cBhvr>
                                        <p:cTn id="7" dur="1000"/>
                                        <p:tgtEl>
                                          <p:spTgt spid="36867">
                                            <p:txEl>
                                              <p:pRg st="0" end="0"/>
                                            </p:txEl>
                                          </p:spTgt>
                                        </p:tgtEl>
                                      </p:cBhvr>
                                    </p:animEffect>
                                    <p:anim calcmode="lin" valueType="num">
                                      <p:cBhvr>
                                        <p:cTn id="8" dur="1000" fill="hold"/>
                                        <p:tgtEl>
                                          <p:spTgt spid="368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686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6921"/>
                                        </p:tgtEl>
                                        <p:attrNameLst>
                                          <p:attrName>style.visibility</p:attrName>
                                        </p:attrNameLst>
                                      </p:cBhvr>
                                      <p:to>
                                        <p:strVal val="visible"/>
                                      </p:to>
                                    </p:set>
                                    <p:animEffect transition="in" filter="fade">
                                      <p:cBhvr>
                                        <p:cTn id="13" dur="1000"/>
                                        <p:tgtEl>
                                          <p:spTgt spid="36921"/>
                                        </p:tgtEl>
                                      </p:cBhvr>
                                    </p:animEffect>
                                    <p:anim calcmode="lin" valueType="num">
                                      <p:cBhvr>
                                        <p:cTn id="14" dur="1000" fill="hold"/>
                                        <p:tgtEl>
                                          <p:spTgt spid="36921"/>
                                        </p:tgtEl>
                                        <p:attrNameLst>
                                          <p:attrName>ppt_x</p:attrName>
                                        </p:attrNameLst>
                                      </p:cBhvr>
                                      <p:tavLst>
                                        <p:tav tm="0">
                                          <p:val>
                                            <p:strVal val="#ppt_x"/>
                                          </p:val>
                                        </p:tav>
                                        <p:tav tm="100000">
                                          <p:val>
                                            <p:strVal val="#ppt_x"/>
                                          </p:val>
                                        </p:tav>
                                      </p:tavLst>
                                    </p:anim>
                                    <p:anim calcmode="lin" valueType="num">
                                      <p:cBhvr>
                                        <p:cTn id="15" dur="1000" fill="hold"/>
                                        <p:tgtEl>
                                          <p:spTgt spid="36921"/>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36929"/>
                                        </p:tgtEl>
                                        <p:attrNameLst>
                                          <p:attrName>style.visibility</p:attrName>
                                        </p:attrNameLst>
                                      </p:cBhvr>
                                      <p:to>
                                        <p:strVal val="visible"/>
                                      </p:to>
                                    </p:set>
                                    <p:animEffect transition="in" filter="fade">
                                      <p:cBhvr>
                                        <p:cTn id="18" dur="1000"/>
                                        <p:tgtEl>
                                          <p:spTgt spid="36929"/>
                                        </p:tgtEl>
                                      </p:cBhvr>
                                    </p:animEffect>
                                    <p:anim calcmode="lin" valueType="num">
                                      <p:cBhvr>
                                        <p:cTn id="19" dur="1000" fill="hold"/>
                                        <p:tgtEl>
                                          <p:spTgt spid="36929"/>
                                        </p:tgtEl>
                                        <p:attrNameLst>
                                          <p:attrName>ppt_x</p:attrName>
                                        </p:attrNameLst>
                                      </p:cBhvr>
                                      <p:tavLst>
                                        <p:tav tm="0">
                                          <p:val>
                                            <p:strVal val="#ppt_x"/>
                                          </p:val>
                                        </p:tav>
                                        <p:tav tm="100000">
                                          <p:val>
                                            <p:strVal val="#ppt_x"/>
                                          </p:val>
                                        </p:tav>
                                      </p:tavLst>
                                    </p:anim>
                                    <p:anim calcmode="lin" valueType="num">
                                      <p:cBhvr>
                                        <p:cTn id="20" dur="1000" fill="hold"/>
                                        <p:tgtEl>
                                          <p:spTgt spid="36929"/>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36955">
                                            <p:txEl>
                                              <p:pRg st="0" end="0"/>
                                            </p:txEl>
                                          </p:spTgt>
                                        </p:tgtEl>
                                        <p:attrNameLst>
                                          <p:attrName>style.visibility</p:attrName>
                                        </p:attrNameLst>
                                      </p:cBhvr>
                                      <p:to>
                                        <p:strVal val="visible"/>
                                      </p:to>
                                    </p:set>
                                    <p:animEffect transition="in" filter="fade">
                                      <p:cBhvr>
                                        <p:cTn id="25" dur="1000"/>
                                        <p:tgtEl>
                                          <p:spTgt spid="36955">
                                            <p:txEl>
                                              <p:pRg st="0" end="0"/>
                                            </p:txEl>
                                          </p:spTgt>
                                        </p:tgtEl>
                                      </p:cBhvr>
                                    </p:animEffect>
                                    <p:anim calcmode="lin" valueType="num">
                                      <p:cBhvr>
                                        <p:cTn id="26" dur="1000" fill="hold"/>
                                        <p:tgtEl>
                                          <p:spTgt spid="3695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69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6956"/>
                                        </p:tgtEl>
                                        <p:attrNameLst>
                                          <p:attrName>style.visibility</p:attrName>
                                        </p:attrNameLst>
                                      </p:cBhvr>
                                      <p:to>
                                        <p:strVal val="visible"/>
                                      </p:to>
                                    </p:set>
                                    <p:animEffect transition="in" filter="fade">
                                      <p:cBhvr>
                                        <p:cTn id="32" dur="1000"/>
                                        <p:tgtEl>
                                          <p:spTgt spid="3695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6957"/>
                                        </p:tgtEl>
                                        <p:attrNameLst>
                                          <p:attrName>style.visibility</p:attrName>
                                        </p:attrNameLst>
                                      </p:cBhvr>
                                      <p:to>
                                        <p:strVal val="visible"/>
                                      </p:to>
                                    </p:set>
                                    <p:animEffect transition="in" filter="fade">
                                      <p:cBhvr>
                                        <p:cTn id="35" dur="1000"/>
                                        <p:tgtEl>
                                          <p:spTgt spid="36957"/>
                                        </p:tgtEl>
                                      </p:cBhvr>
                                    </p:animEffect>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36955">
                                            <p:txEl>
                                              <p:pRg st="1" end="1"/>
                                            </p:txEl>
                                          </p:spTgt>
                                        </p:tgtEl>
                                        <p:attrNameLst>
                                          <p:attrName>style.visibility</p:attrName>
                                        </p:attrNameLst>
                                      </p:cBhvr>
                                      <p:to>
                                        <p:strVal val="visible"/>
                                      </p:to>
                                    </p:set>
                                    <p:animEffect transition="in" filter="fade">
                                      <p:cBhvr>
                                        <p:cTn id="40" dur="1000"/>
                                        <p:tgtEl>
                                          <p:spTgt spid="36955">
                                            <p:txEl>
                                              <p:pRg st="1" end="1"/>
                                            </p:txEl>
                                          </p:spTgt>
                                        </p:tgtEl>
                                      </p:cBhvr>
                                    </p:animEffect>
                                    <p:anim calcmode="lin" valueType="num">
                                      <p:cBhvr>
                                        <p:cTn id="41" dur="1000" fill="hold"/>
                                        <p:tgtEl>
                                          <p:spTgt spid="36955">
                                            <p:txEl>
                                              <p:pRg st="1" end="1"/>
                                            </p:txEl>
                                          </p:spTgt>
                                        </p:tgtEl>
                                        <p:attrNameLst>
                                          <p:attrName>ppt_x</p:attrName>
                                        </p:attrNameLst>
                                      </p:cBhvr>
                                      <p:tavLst>
                                        <p:tav tm="0">
                                          <p:val>
                                            <p:strVal val="#ppt_x"/>
                                          </p:val>
                                        </p:tav>
                                        <p:tav tm="100000">
                                          <p:val>
                                            <p:strVal val="#ppt_x"/>
                                          </p:val>
                                        </p:tav>
                                      </p:tavLst>
                                    </p:anim>
                                    <p:anim calcmode="lin" valueType="num">
                                      <p:cBhvr>
                                        <p:cTn id="42" dur="1000" fill="hold"/>
                                        <p:tgtEl>
                                          <p:spTgt spid="3695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P spid="36955" grpId="0" build="p"/>
      <p:bldP spid="36956" grpId="0" animBg="1"/>
      <p:bldP spid="36957"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a:defRPr/>
            </a:pPr>
            <a:r>
              <a:rPr lang="ru-RU" sz="3700" smtClean="0"/>
              <a:t>Получаем формулу для вычисления </a:t>
            </a:r>
            <a:r>
              <a:rPr lang="en-US" sz="3700" smtClean="0"/>
              <a:t>S</a:t>
            </a:r>
            <a:endParaRPr lang="ru-RU" sz="3700" smtClean="0"/>
          </a:p>
        </p:txBody>
      </p:sp>
      <p:sp>
        <p:nvSpPr>
          <p:cNvPr id="17411" name="Rectangle 3"/>
          <p:cNvSpPr>
            <a:spLocks noGrp="1" noChangeArrowheads="1"/>
          </p:cNvSpPr>
          <p:nvPr>
            <p:ph type="body" sz="half" idx="1"/>
          </p:nvPr>
        </p:nvSpPr>
        <p:spPr>
          <a:xfrm>
            <a:off x="457200" y="1600200"/>
            <a:ext cx="8291513" cy="604838"/>
          </a:xfrm>
        </p:spPr>
        <p:txBody>
          <a:bodyPr/>
          <a:lstStyle/>
          <a:p>
            <a:pPr algn="ctr">
              <a:buFont typeface="Wingdings" pitchFamily="2" charset="2"/>
              <a:buNone/>
            </a:pPr>
            <a:r>
              <a:rPr lang="en-US" sz="2600" smtClean="0"/>
              <a:t>S = </a:t>
            </a:r>
            <a:r>
              <a:rPr lang="en-US" sz="2600" b="1" smtClean="0"/>
              <a:t>(</a:t>
            </a:r>
            <a:r>
              <a:rPr lang="ru-RU" sz="2600" b="1" smtClean="0"/>
              <a:t>А </a:t>
            </a:r>
            <a:r>
              <a:rPr lang="ru-RU" sz="2600" b="1" smtClean="0">
                <a:sym typeface="Symbol" pitchFamily="18" charset="2"/>
              </a:rPr>
              <a:t></a:t>
            </a:r>
            <a:r>
              <a:rPr lang="ru-RU" sz="2600" b="1" smtClean="0"/>
              <a:t> В</a:t>
            </a:r>
            <a:r>
              <a:rPr lang="en-US" sz="2600" b="1" smtClean="0"/>
              <a:t>) </a:t>
            </a:r>
            <a:r>
              <a:rPr lang="en-US" sz="2600" b="1" smtClean="0">
                <a:sym typeface="Symbol" pitchFamily="18" charset="2"/>
              </a:rPr>
              <a:t></a:t>
            </a:r>
            <a:r>
              <a:rPr lang="en-US" sz="2600" b="1" smtClean="0"/>
              <a:t> </a:t>
            </a:r>
            <a:r>
              <a:rPr lang="en-US" sz="2600" b="1" smtClean="0">
                <a:latin typeface="Times New Roman" pitchFamily="18" charset="0"/>
                <a:cs typeface="Times New Roman" pitchFamily="18" charset="0"/>
              </a:rPr>
              <a:t>¬</a:t>
            </a:r>
            <a:r>
              <a:rPr lang="en-US" sz="2600" b="1" smtClean="0"/>
              <a:t>P</a:t>
            </a:r>
            <a:r>
              <a:rPr lang="en-US" sz="2600" smtClean="0"/>
              <a:t> </a:t>
            </a:r>
            <a:r>
              <a:rPr lang="en-US" sz="2600" smtClean="0">
                <a:sym typeface="Symbol" pitchFamily="18" charset="2"/>
              </a:rPr>
              <a:t> </a:t>
            </a:r>
            <a:r>
              <a:rPr lang="en-US" sz="2600" b="1" smtClean="0"/>
              <a:t>(</a:t>
            </a:r>
            <a:r>
              <a:rPr lang="ru-RU" sz="2600" b="1" smtClean="0"/>
              <a:t>А </a:t>
            </a:r>
            <a:r>
              <a:rPr lang="ru-RU" sz="2600" b="1" smtClean="0">
                <a:sym typeface="Symbol" pitchFamily="18" charset="2"/>
              </a:rPr>
              <a:t></a:t>
            </a:r>
            <a:r>
              <a:rPr lang="ru-RU" sz="2600" b="1" smtClean="0"/>
              <a:t> В</a:t>
            </a:r>
            <a:r>
              <a:rPr lang="en-US" sz="2600" b="1" smtClean="0"/>
              <a:t>) </a:t>
            </a:r>
            <a:r>
              <a:rPr lang="en-US" sz="2600" b="1" smtClean="0">
                <a:sym typeface="Symbol" pitchFamily="18" charset="2"/>
              </a:rPr>
              <a:t></a:t>
            </a:r>
            <a:r>
              <a:rPr lang="en-US" sz="2600" b="1" smtClean="0"/>
              <a:t> </a:t>
            </a:r>
            <a:r>
              <a:rPr lang="en-US" sz="2600" b="1" smtClean="0">
                <a:latin typeface="Times New Roman" pitchFamily="18" charset="0"/>
                <a:cs typeface="Times New Roman" pitchFamily="18" charset="0"/>
              </a:rPr>
              <a:t>¬</a:t>
            </a:r>
            <a:r>
              <a:rPr lang="en-US" sz="2600" b="1" smtClean="0"/>
              <a:t>(A </a:t>
            </a:r>
            <a:r>
              <a:rPr lang="en-US" sz="2600" b="1" smtClean="0">
                <a:sym typeface="Symbol" pitchFamily="18" charset="2"/>
              </a:rPr>
              <a:t></a:t>
            </a:r>
            <a:r>
              <a:rPr lang="en-US" sz="2600" b="1" smtClean="0"/>
              <a:t> B)</a:t>
            </a:r>
            <a:endParaRPr lang="ru-RU" sz="2600" b="1" smtClean="0"/>
          </a:p>
        </p:txBody>
      </p:sp>
      <p:graphicFrame>
        <p:nvGraphicFramePr>
          <p:cNvPr id="38993" name="Group 81"/>
          <p:cNvGraphicFramePr>
            <a:graphicFrameLocks noGrp="1"/>
          </p:cNvGraphicFramePr>
          <p:nvPr>
            <p:ph sz="half" idx="2"/>
          </p:nvPr>
        </p:nvGraphicFramePr>
        <p:xfrm>
          <a:off x="539750" y="2205038"/>
          <a:ext cx="8280400" cy="2519364"/>
        </p:xfrm>
        <a:graphic>
          <a:graphicData uri="http://schemas.openxmlformats.org/drawingml/2006/table">
            <a:tbl>
              <a:tblPr/>
              <a:tblGrid>
                <a:gridCol w="719138"/>
                <a:gridCol w="720725"/>
                <a:gridCol w="1223962"/>
                <a:gridCol w="1081088"/>
                <a:gridCol w="1511300"/>
                <a:gridCol w="3024187"/>
              </a:tblGrid>
              <a:tr h="5032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outerShdw blurRad="38100" dist="38100" dir="2700000" algn="tl">
                              <a:srgbClr val="C0C0C0"/>
                            </a:outerShdw>
                          </a:effectLst>
                          <a:latin typeface="Arial" charset="0"/>
                        </a:rPr>
                        <a:t>A</a:t>
                      </a:r>
                      <a:endParaRPr kumimoji="0" lang="ru-RU" sz="26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outerShdw blurRad="38100" dist="38100" dir="2700000" algn="tl">
                              <a:srgbClr val="C0C0C0"/>
                            </a:outerShdw>
                          </a:effectLst>
                          <a:latin typeface="Arial" charset="0"/>
                        </a:rPr>
                        <a:t>B</a:t>
                      </a:r>
                      <a:endParaRPr kumimoji="0" lang="ru-RU" sz="2600" b="1" i="0" u="none" strike="noStrike" cap="none" normalizeH="0" baseline="0" smtClean="0">
                        <a:ln>
                          <a:noFill/>
                        </a:ln>
                        <a:solidFill>
                          <a:schemeClr val="tx1"/>
                        </a:solidFill>
                        <a:effectLst>
                          <a:outerShdw blurRad="38100" dist="38100" dir="2700000" algn="tl">
                            <a:srgbClr val="C0C0C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600" b="1" i="0" u="none" strike="noStrike" cap="none" normalizeH="0" baseline="0" smtClean="0">
                          <a:ln>
                            <a:noFill/>
                          </a:ln>
                          <a:solidFill>
                            <a:schemeClr val="tx1"/>
                          </a:solidFill>
                          <a:effectLst/>
                          <a:latin typeface="Arial" charset="0"/>
                        </a:rPr>
                        <a:t>А </a:t>
                      </a:r>
                      <a:r>
                        <a:rPr kumimoji="0" lang="ru-RU" sz="2600" b="1" i="0" u="none" strike="noStrike" cap="none" normalizeH="0" baseline="0" smtClean="0">
                          <a:ln>
                            <a:noFill/>
                          </a:ln>
                          <a:solidFill>
                            <a:schemeClr val="tx1"/>
                          </a:solidFill>
                          <a:effectLst/>
                          <a:latin typeface="Arial" charset="0"/>
                          <a:sym typeface="Symbol" pitchFamily="18" charset="2"/>
                        </a:rPr>
                        <a:t></a:t>
                      </a:r>
                      <a:r>
                        <a:rPr kumimoji="0" lang="ru-RU" sz="2600" b="1" i="0" u="none" strike="noStrike" cap="none" normalizeH="0" baseline="0" smtClean="0">
                          <a:ln>
                            <a:noFill/>
                          </a:ln>
                          <a:solidFill>
                            <a:schemeClr val="tx1"/>
                          </a:solidFill>
                          <a:effectLst/>
                          <a:latin typeface="Arial" charset="0"/>
                        </a:rPr>
                        <a:t> В</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 </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 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a:t>
                      </a:r>
                      <a:r>
                        <a:rPr kumimoji="0" lang="en-US" sz="2600" b="1" i="0" u="none" strike="noStrike" cap="none" normalizeH="0" baseline="0" smtClean="0">
                          <a:ln>
                            <a:noFill/>
                          </a:ln>
                          <a:solidFill>
                            <a:schemeClr val="tx1"/>
                          </a:solidFill>
                          <a:effectLst/>
                          <a:latin typeface="Arial" charset="0"/>
                        </a:rPr>
                        <a:t>(A </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 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t>
                      </a:r>
                      <a:r>
                        <a:rPr kumimoji="0" lang="ru-RU" sz="2600" b="1" i="0" u="none" strike="noStrike" cap="none" normalizeH="0" baseline="0" smtClean="0">
                          <a:ln>
                            <a:noFill/>
                          </a:ln>
                          <a:solidFill>
                            <a:schemeClr val="tx1"/>
                          </a:solidFill>
                          <a:effectLst/>
                          <a:latin typeface="Arial" charset="0"/>
                        </a:rPr>
                        <a:t>А </a:t>
                      </a:r>
                      <a:r>
                        <a:rPr kumimoji="0" lang="ru-RU" sz="2600" b="1" i="0" u="none" strike="noStrike" cap="none" normalizeH="0" baseline="0" smtClean="0">
                          <a:ln>
                            <a:noFill/>
                          </a:ln>
                          <a:solidFill>
                            <a:schemeClr val="tx1"/>
                          </a:solidFill>
                          <a:effectLst/>
                          <a:latin typeface="Arial" charset="0"/>
                          <a:sym typeface="Symbol" pitchFamily="18" charset="2"/>
                        </a:rPr>
                        <a:t></a:t>
                      </a:r>
                      <a:r>
                        <a:rPr kumimoji="0" lang="ru-RU" sz="2600" b="1" i="0" u="none" strike="noStrike" cap="none" normalizeH="0" baseline="0" smtClean="0">
                          <a:ln>
                            <a:noFill/>
                          </a:ln>
                          <a:solidFill>
                            <a:schemeClr val="tx1"/>
                          </a:solidFill>
                          <a:effectLst/>
                          <a:latin typeface="Arial" charset="0"/>
                        </a:rPr>
                        <a:t> В</a:t>
                      </a:r>
                      <a:r>
                        <a:rPr kumimoji="0" lang="en-US" sz="2600" b="1" i="0" u="none" strike="noStrike" cap="none" normalizeH="0" baseline="0" smtClean="0">
                          <a:ln>
                            <a:noFill/>
                          </a:ln>
                          <a:solidFill>
                            <a:schemeClr val="tx1"/>
                          </a:solidFill>
                          <a:effectLst/>
                          <a:latin typeface="Arial" charset="0"/>
                        </a:rPr>
                        <a:t>) </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 </a:t>
                      </a:r>
                      <a:r>
                        <a:rPr kumimoji="0" lang="en-US" sz="2600" b="1" i="0" u="none" strike="noStrike" cap="none" normalizeH="0" baseline="0" smtClean="0">
                          <a:ln>
                            <a:noFill/>
                          </a:ln>
                          <a:solidFill>
                            <a:schemeClr val="tx1"/>
                          </a:solidFill>
                          <a:effectLst/>
                          <a:latin typeface="Times New Roman" pitchFamily="18" charset="0"/>
                          <a:cs typeface="Times New Roman" pitchFamily="18" charset="0"/>
                        </a:rPr>
                        <a:t>¬</a:t>
                      </a:r>
                      <a:r>
                        <a:rPr kumimoji="0" lang="en-US" sz="2600" b="1" i="0" u="none" strike="noStrike" cap="none" normalizeH="0" baseline="0" smtClean="0">
                          <a:ln>
                            <a:noFill/>
                          </a:ln>
                          <a:solidFill>
                            <a:schemeClr val="tx1"/>
                          </a:solidFill>
                          <a:effectLst/>
                          <a:latin typeface="Arial" charset="0"/>
                        </a:rPr>
                        <a:t>(A </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 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3238">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8994" name="Rectangle 82"/>
          <p:cNvSpPr>
            <a:spLocks noChangeArrowheads="1"/>
          </p:cNvSpPr>
          <p:nvPr/>
        </p:nvSpPr>
        <p:spPr bwMode="auto">
          <a:xfrm>
            <a:off x="2389188" y="2690813"/>
            <a:ext cx="382587" cy="2057400"/>
          </a:xfrm>
          <a:prstGeom prst="rect">
            <a:avLst/>
          </a:prstGeom>
          <a:noFill/>
          <a:ln w="9525">
            <a:noFill/>
            <a:miter lim="800000"/>
            <a:headEnd/>
            <a:tailEnd/>
          </a:ln>
        </p:spPr>
        <p:txBody>
          <a:bodyPr wrap="none">
            <a:spAutoFit/>
          </a:bodyPr>
          <a:lstStyle/>
          <a:p>
            <a:pPr>
              <a:spcBef>
                <a:spcPct val="20000"/>
              </a:spcBef>
            </a:pPr>
            <a:r>
              <a:rPr lang="en-US" sz="2800"/>
              <a:t>0</a:t>
            </a:r>
          </a:p>
          <a:p>
            <a:pPr>
              <a:spcBef>
                <a:spcPct val="20000"/>
              </a:spcBef>
            </a:pPr>
            <a:r>
              <a:rPr lang="en-US" sz="2800"/>
              <a:t>1</a:t>
            </a:r>
          </a:p>
          <a:p>
            <a:pPr>
              <a:spcBef>
                <a:spcPct val="20000"/>
              </a:spcBef>
            </a:pPr>
            <a:r>
              <a:rPr lang="en-US" sz="2800"/>
              <a:t>1</a:t>
            </a:r>
          </a:p>
          <a:p>
            <a:pPr>
              <a:spcBef>
                <a:spcPct val="20000"/>
              </a:spcBef>
            </a:pPr>
            <a:r>
              <a:rPr lang="ru-RU" sz="2800"/>
              <a:t>1</a:t>
            </a:r>
          </a:p>
        </p:txBody>
      </p:sp>
      <p:sp>
        <p:nvSpPr>
          <p:cNvPr id="38995" name="Rectangle 83"/>
          <p:cNvSpPr>
            <a:spLocks noChangeArrowheads="1"/>
          </p:cNvSpPr>
          <p:nvPr/>
        </p:nvSpPr>
        <p:spPr bwMode="auto">
          <a:xfrm>
            <a:off x="3563938" y="2690813"/>
            <a:ext cx="382587" cy="2057400"/>
          </a:xfrm>
          <a:prstGeom prst="rect">
            <a:avLst/>
          </a:prstGeom>
          <a:noFill/>
          <a:ln w="9525">
            <a:noFill/>
            <a:miter lim="800000"/>
            <a:headEnd/>
            <a:tailEnd/>
          </a:ln>
        </p:spPr>
        <p:txBody>
          <a:bodyPr wrap="none">
            <a:spAutoFit/>
          </a:bodyPr>
          <a:lstStyle/>
          <a:p>
            <a:pPr>
              <a:spcBef>
                <a:spcPct val="20000"/>
              </a:spcBef>
            </a:pPr>
            <a:r>
              <a:rPr lang="en-US" sz="2800"/>
              <a:t>0</a:t>
            </a:r>
          </a:p>
          <a:p>
            <a:pPr>
              <a:spcBef>
                <a:spcPct val="20000"/>
              </a:spcBef>
            </a:pPr>
            <a:r>
              <a:rPr lang="ru-RU" sz="2800"/>
              <a:t>0</a:t>
            </a:r>
            <a:endParaRPr lang="en-US" sz="2800"/>
          </a:p>
          <a:p>
            <a:pPr>
              <a:spcBef>
                <a:spcPct val="20000"/>
              </a:spcBef>
            </a:pPr>
            <a:r>
              <a:rPr lang="ru-RU" sz="2800"/>
              <a:t>0</a:t>
            </a:r>
            <a:endParaRPr lang="en-US" sz="2800"/>
          </a:p>
          <a:p>
            <a:pPr>
              <a:spcBef>
                <a:spcPct val="20000"/>
              </a:spcBef>
            </a:pPr>
            <a:r>
              <a:rPr lang="ru-RU" sz="2800"/>
              <a:t>1</a:t>
            </a:r>
          </a:p>
        </p:txBody>
      </p:sp>
      <p:sp>
        <p:nvSpPr>
          <p:cNvPr id="38996" name="Rectangle 84"/>
          <p:cNvSpPr>
            <a:spLocks noChangeArrowheads="1"/>
          </p:cNvSpPr>
          <p:nvPr/>
        </p:nvSpPr>
        <p:spPr bwMode="auto">
          <a:xfrm>
            <a:off x="4859338" y="2690813"/>
            <a:ext cx="382587" cy="2057400"/>
          </a:xfrm>
          <a:prstGeom prst="rect">
            <a:avLst/>
          </a:prstGeom>
          <a:noFill/>
          <a:ln w="9525">
            <a:noFill/>
            <a:miter lim="800000"/>
            <a:headEnd/>
            <a:tailEnd/>
          </a:ln>
        </p:spPr>
        <p:txBody>
          <a:bodyPr wrap="none">
            <a:spAutoFit/>
          </a:bodyPr>
          <a:lstStyle/>
          <a:p>
            <a:pPr>
              <a:spcBef>
                <a:spcPct val="20000"/>
              </a:spcBef>
            </a:pPr>
            <a:r>
              <a:rPr lang="ru-RU" sz="2800"/>
              <a:t>1</a:t>
            </a:r>
            <a:endParaRPr lang="en-US" sz="2800"/>
          </a:p>
          <a:p>
            <a:pPr>
              <a:spcBef>
                <a:spcPct val="20000"/>
              </a:spcBef>
            </a:pPr>
            <a:r>
              <a:rPr lang="en-US" sz="2800"/>
              <a:t>1</a:t>
            </a:r>
          </a:p>
          <a:p>
            <a:pPr>
              <a:spcBef>
                <a:spcPct val="20000"/>
              </a:spcBef>
            </a:pPr>
            <a:r>
              <a:rPr lang="en-US" sz="2800"/>
              <a:t>1</a:t>
            </a:r>
          </a:p>
          <a:p>
            <a:pPr>
              <a:spcBef>
                <a:spcPct val="20000"/>
              </a:spcBef>
            </a:pPr>
            <a:r>
              <a:rPr lang="en-US" sz="2800"/>
              <a:t>0</a:t>
            </a:r>
            <a:endParaRPr lang="ru-RU" sz="2800"/>
          </a:p>
        </p:txBody>
      </p:sp>
      <p:sp>
        <p:nvSpPr>
          <p:cNvPr id="38997" name="Rectangle 85"/>
          <p:cNvSpPr>
            <a:spLocks noChangeArrowheads="1"/>
          </p:cNvSpPr>
          <p:nvPr/>
        </p:nvSpPr>
        <p:spPr bwMode="auto">
          <a:xfrm>
            <a:off x="7069138" y="2690813"/>
            <a:ext cx="382587" cy="2057400"/>
          </a:xfrm>
          <a:prstGeom prst="rect">
            <a:avLst/>
          </a:prstGeom>
          <a:noFill/>
          <a:ln w="9525">
            <a:noFill/>
            <a:miter lim="800000"/>
            <a:headEnd/>
            <a:tailEnd/>
          </a:ln>
        </p:spPr>
        <p:txBody>
          <a:bodyPr wrap="none">
            <a:spAutoFit/>
          </a:bodyPr>
          <a:lstStyle/>
          <a:p>
            <a:pPr>
              <a:spcBef>
                <a:spcPct val="20000"/>
              </a:spcBef>
            </a:pPr>
            <a:r>
              <a:rPr lang="en-US" sz="2800"/>
              <a:t>0</a:t>
            </a:r>
          </a:p>
          <a:p>
            <a:pPr>
              <a:spcBef>
                <a:spcPct val="20000"/>
              </a:spcBef>
            </a:pPr>
            <a:r>
              <a:rPr lang="en-US" sz="2800"/>
              <a:t>1</a:t>
            </a:r>
          </a:p>
          <a:p>
            <a:pPr>
              <a:spcBef>
                <a:spcPct val="20000"/>
              </a:spcBef>
            </a:pPr>
            <a:r>
              <a:rPr lang="en-US" sz="2800"/>
              <a:t>1</a:t>
            </a:r>
          </a:p>
          <a:p>
            <a:pPr>
              <a:spcBef>
                <a:spcPct val="20000"/>
              </a:spcBef>
            </a:pPr>
            <a:r>
              <a:rPr lang="en-US" sz="2800"/>
              <a:t>0</a:t>
            </a:r>
            <a:endParaRPr lang="ru-RU" sz="2800"/>
          </a:p>
        </p:txBody>
      </p:sp>
      <p:sp>
        <p:nvSpPr>
          <p:cNvPr id="38998" name="Rectangle 86"/>
          <p:cNvSpPr>
            <a:spLocks noChangeArrowheads="1"/>
          </p:cNvSpPr>
          <p:nvPr/>
        </p:nvSpPr>
        <p:spPr bwMode="auto">
          <a:xfrm>
            <a:off x="457200" y="4895850"/>
            <a:ext cx="8291513" cy="1773238"/>
          </a:xfrm>
          <a:prstGeom prst="rect">
            <a:avLst/>
          </a:prstGeom>
          <a:noFill/>
          <a:ln w="9525">
            <a:noFill/>
            <a:miter lim="800000"/>
            <a:headEnd/>
            <a:tailEnd/>
          </a:ln>
        </p:spPr>
        <p:txBody>
          <a:bodyPr/>
          <a:lstStyle/>
          <a:p>
            <a:pPr marL="342900" indent="-342900" eaLnBrk="0" hangingPunct="0">
              <a:spcBef>
                <a:spcPct val="20000"/>
              </a:spcBef>
              <a:buClr>
                <a:schemeClr val="accent1"/>
              </a:buClr>
              <a:buSzPct val="65000"/>
              <a:buFont typeface="Wingdings" pitchFamily="2" charset="2"/>
              <a:buNone/>
            </a:pPr>
            <a:r>
              <a:rPr lang="ru-RU" sz="2600"/>
              <a:t>Теперь, имея элементарные логические выражения, можно построить логическую схему устройства для сложения одноразрядных двоичных чисел (полусумматора)</a:t>
            </a:r>
            <a:endParaRPr lang="ru-RU" sz="26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8993"/>
                                        </p:tgtEl>
                                        <p:attrNameLst>
                                          <p:attrName>style.visibility</p:attrName>
                                        </p:attrNameLst>
                                      </p:cBhvr>
                                      <p:to>
                                        <p:strVal val="visible"/>
                                      </p:to>
                                    </p:set>
                                    <p:animEffect transition="in" filter="wipe(up)">
                                      <p:cBhvr>
                                        <p:cTn id="7" dur="500"/>
                                        <p:tgtEl>
                                          <p:spTgt spid="389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8994">
                                            <p:txEl>
                                              <p:pRg st="0" end="0"/>
                                            </p:txEl>
                                          </p:spTgt>
                                        </p:tgtEl>
                                        <p:attrNameLst>
                                          <p:attrName>style.visibility</p:attrName>
                                        </p:attrNameLst>
                                      </p:cBhvr>
                                      <p:to>
                                        <p:strVal val="visible"/>
                                      </p:to>
                                    </p:set>
                                    <p:animEffect transition="in" filter="wipe(up)">
                                      <p:cBhvr>
                                        <p:cTn id="12" dur="500"/>
                                        <p:tgtEl>
                                          <p:spTgt spid="389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8994">
                                            <p:txEl>
                                              <p:pRg st="1" end="1"/>
                                            </p:txEl>
                                          </p:spTgt>
                                        </p:tgtEl>
                                        <p:attrNameLst>
                                          <p:attrName>style.visibility</p:attrName>
                                        </p:attrNameLst>
                                      </p:cBhvr>
                                      <p:to>
                                        <p:strVal val="visible"/>
                                      </p:to>
                                    </p:set>
                                    <p:animEffect transition="in" filter="wipe(up)">
                                      <p:cBhvr>
                                        <p:cTn id="17" dur="500"/>
                                        <p:tgtEl>
                                          <p:spTgt spid="3899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38994">
                                            <p:txEl>
                                              <p:pRg st="2" end="2"/>
                                            </p:txEl>
                                          </p:spTgt>
                                        </p:tgtEl>
                                        <p:attrNameLst>
                                          <p:attrName>style.visibility</p:attrName>
                                        </p:attrNameLst>
                                      </p:cBhvr>
                                      <p:to>
                                        <p:strVal val="visible"/>
                                      </p:to>
                                    </p:set>
                                    <p:animEffect transition="in" filter="wipe(up)">
                                      <p:cBhvr>
                                        <p:cTn id="22" dur="500"/>
                                        <p:tgtEl>
                                          <p:spTgt spid="3899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38994">
                                            <p:txEl>
                                              <p:pRg st="3" end="3"/>
                                            </p:txEl>
                                          </p:spTgt>
                                        </p:tgtEl>
                                        <p:attrNameLst>
                                          <p:attrName>style.visibility</p:attrName>
                                        </p:attrNameLst>
                                      </p:cBhvr>
                                      <p:to>
                                        <p:strVal val="visible"/>
                                      </p:to>
                                    </p:set>
                                    <p:animEffect transition="in" filter="wipe(up)">
                                      <p:cBhvr>
                                        <p:cTn id="27" dur="500"/>
                                        <p:tgtEl>
                                          <p:spTgt spid="3899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38995">
                                            <p:txEl>
                                              <p:pRg st="0" end="0"/>
                                            </p:txEl>
                                          </p:spTgt>
                                        </p:tgtEl>
                                        <p:attrNameLst>
                                          <p:attrName>style.visibility</p:attrName>
                                        </p:attrNameLst>
                                      </p:cBhvr>
                                      <p:to>
                                        <p:strVal val="visible"/>
                                      </p:to>
                                    </p:set>
                                    <p:animEffect transition="in" filter="wipe(up)">
                                      <p:cBhvr>
                                        <p:cTn id="32" dur="500"/>
                                        <p:tgtEl>
                                          <p:spTgt spid="3899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38995">
                                            <p:txEl>
                                              <p:pRg st="1" end="1"/>
                                            </p:txEl>
                                          </p:spTgt>
                                        </p:tgtEl>
                                        <p:attrNameLst>
                                          <p:attrName>style.visibility</p:attrName>
                                        </p:attrNameLst>
                                      </p:cBhvr>
                                      <p:to>
                                        <p:strVal val="visible"/>
                                      </p:to>
                                    </p:set>
                                    <p:animEffect transition="in" filter="wipe(up)">
                                      <p:cBhvr>
                                        <p:cTn id="37" dur="500"/>
                                        <p:tgtEl>
                                          <p:spTgt spid="38995">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38995">
                                            <p:txEl>
                                              <p:pRg st="2" end="2"/>
                                            </p:txEl>
                                          </p:spTgt>
                                        </p:tgtEl>
                                        <p:attrNameLst>
                                          <p:attrName>style.visibility</p:attrName>
                                        </p:attrNameLst>
                                      </p:cBhvr>
                                      <p:to>
                                        <p:strVal val="visible"/>
                                      </p:to>
                                    </p:set>
                                    <p:animEffect transition="in" filter="wipe(up)">
                                      <p:cBhvr>
                                        <p:cTn id="42" dur="500"/>
                                        <p:tgtEl>
                                          <p:spTgt spid="38995">
                                            <p:txEl>
                                              <p:pRg st="2" end="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38995">
                                            <p:txEl>
                                              <p:pRg st="3" end="3"/>
                                            </p:txEl>
                                          </p:spTgt>
                                        </p:tgtEl>
                                        <p:attrNameLst>
                                          <p:attrName>style.visibility</p:attrName>
                                        </p:attrNameLst>
                                      </p:cBhvr>
                                      <p:to>
                                        <p:strVal val="visible"/>
                                      </p:to>
                                    </p:set>
                                    <p:animEffect transition="in" filter="wipe(up)">
                                      <p:cBhvr>
                                        <p:cTn id="47" dur="500"/>
                                        <p:tgtEl>
                                          <p:spTgt spid="38995">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38996">
                                            <p:txEl>
                                              <p:pRg st="0" end="0"/>
                                            </p:txEl>
                                          </p:spTgt>
                                        </p:tgtEl>
                                        <p:attrNameLst>
                                          <p:attrName>style.visibility</p:attrName>
                                        </p:attrNameLst>
                                      </p:cBhvr>
                                      <p:to>
                                        <p:strVal val="visible"/>
                                      </p:to>
                                    </p:set>
                                    <p:animEffect transition="in" filter="wipe(up)">
                                      <p:cBhvr>
                                        <p:cTn id="52" dur="500"/>
                                        <p:tgtEl>
                                          <p:spTgt spid="3899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38996">
                                            <p:txEl>
                                              <p:pRg st="1" end="1"/>
                                            </p:txEl>
                                          </p:spTgt>
                                        </p:tgtEl>
                                        <p:attrNameLst>
                                          <p:attrName>style.visibility</p:attrName>
                                        </p:attrNameLst>
                                      </p:cBhvr>
                                      <p:to>
                                        <p:strVal val="visible"/>
                                      </p:to>
                                    </p:set>
                                    <p:animEffect transition="in" filter="wipe(up)">
                                      <p:cBhvr>
                                        <p:cTn id="57" dur="500"/>
                                        <p:tgtEl>
                                          <p:spTgt spid="38996">
                                            <p:txEl>
                                              <p:pRg st="1" end="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38996">
                                            <p:txEl>
                                              <p:pRg st="2" end="2"/>
                                            </p:txEl>
                                          </p:spTgt>
                                        </p:tgtEl>
                                        <p:attrNameLst>
                                          <p:attrName>style.visibility</p:attrName>
                                        </p:attrNameLst>
                                      </p:cBhvr>
                                      <p:to>
                                        <p:strVal val="visible"/>
                                      </p:to>
                                    </p:set>
                                    <p:animEffect transition="in" filter="wipe(up)">
                                      <p:cBhvr>
                                        <p:cTn id="62" dur="500"/>
                                        <p:tgtEl>
                                          <p:spTgt spid="38996">
                                            <p:txEl>
                                              <p:pRg st="2" end="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38996">
                                            <p:txEl>
                                              <p:pRg st="3" end="3"/>
                                            </p:txEl>
                                          </p:spTgt>
                                        </p:tgtEl>
                                        <p:attrNameLst>
                                          <p:attrName>style.visibility</p:attrName>
                                        </p:attrNameLst>
                                      </p:cBhvr>
                                      <p:to>
                                        <p:strVal val="visible"/>
                                      </p:to>
                                    </p:set>
                                    <p:animEffect transition="in" filter="wipe(up)">
                                      <p:cBhvr>
                                        <p:cTn id="67" dur="500"/>
                                        <p:tgtEl>
                                          <p:spTgt spid="38996">
                                            <p:txEl>
                                              <p:pRg st="3" end="3"/>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38997">
                                            <p:txEl>
                                              <p:pRg st="0" end="0"/>
                                            </p:txEl>
                                          </p:spTgt>
                                        </p:tgtEl>
                                        <p:attrNameLst>
                                          <p:attrName>style.visibility</p:attrName>
                                        </p:attrNameLst>
                                      </p:cBhvr>
                                      <p:to>
                                        <p:strVal val="visible"/>
                                      </p:to>
                                    </p:set>
                                    <p:animEffect transition="in" filter="wipe(up)">
                                      <p:cBhvr>
                                        <p:cTn id="72" dur="500"/>
                                        <p:tgtEl>
                                          <p:spTgt spid="38997">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38997">
                                            <p:txEl>
                                              <p:pRg st="1" end="1"/>
                                            </p:txEl>
                                          </p:spTgt>
                                        </p:tgtEl>
                                        <p:attrNameLst>
                                          <p:attrName>style.visibility</p:attrName>
                                        </p:attrNameLst>
                                      </p:cBhvr>
                                      <p:to>
                                        <p:strVal val="visible"/>
                                      </p:to>
                                    </p:set>
                                    <p:animEffect transition="in" filter="wipe(up)">
                                      <p:cBhvr>
                                        <p:cTn id="77" dur="500"/>
                                        <p:tgtEl>
                                          <p:spTgt spid="38997">
                                            <p:txEl>
                                              <p:pRg st="1" end="1"/>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38997">
                                            <p:txEl>
                                              <p:pRg st="2" end="2"/>
                                            </p:txEl>
                                          </p:spTgt>
                                        </p:tgtEl>
                                        <p:attrNameLst>
                                          <p:attrName>style.visibility</p:attrName>
                                        </p:attrNameLst>
                                      </p:cBhvr>
                                      <p:to>
                                        <p:strVal val="visible"/>
                                      </p:to>
                                    </p:set>
                                    <p:animEffect transition="in" filter="wipe(up)">
                                      <p:cBhvr>
                                        <p:cTn id="82" dur="500"/>
                                        <p:tgtEl>
                                          <p:spTgt spid="38997">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38997">
                                            <p:txEl>
                                              <p:pRg st="3" end="3"/>
                                            </p:txEl>
                                          </p:spTgt>
                                        </p:tgtEl>
                                        <p:attrNameLst>
                                          <p:attrName>style.visibility</p:attrName>
                                        </p:attrNameLst>
                                      </p:cBhvr>
                                      <p:to>
                                        <p:strVal val="visible"/>
                                      </p:to>
                                    </p:set>
                                    <p:animEffect transition="in" filter="wipe(up)">
                                      <p:cBhvr>
                                        <p:cTn id="87" dur="500"/>
                                        <p:tgtEl>
                                          <p:spTgt spid="38997">
                                            <p:txEl>
                                              <p:pRg st="3" end="3"/>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47" presetClass="entr" presetSubtype="0" fill="hold" grpId="0" nodeType="clickEffect">
                                  <p:stCondLst>
                                    <p:cond delay="0"/>
                                  </p:stCondLst>
                                  <p:childTnLst>
                                    <p:set>
                                      <p:cBhvr>
                                        <p:cTn id="91" dur="1" fill="hold">
                                          <p:stCondLst>
                                            <p:cond delay="0"/>
                                          </p:stCondLst>
                                        </p:cTn>
                                        <p:tgtEl>
                                          <p:spTgt spid="38998">
                                            <p:txEl>
                                              <p:pRg st="0" end="0"/>
                                            </p:txEl>
                                          </p:spTgt>
                                        </p:tgtEl>
                                        <p:attrNameLst>
                                          <p:attrName>style.visibility</p:attrName>
                                        </p:attrNameLst>
                                      </p:cBhvr>
                                      <p:to>
                                        <p:strVal val="visible"/>
                                      </p:to>
                                    </p:set>
                                    <p:animEffect transition="in" filter="fade">
                                      <p:cBhvr>
                                        <p:cTn id="92" dur="1000"/>
                                        <p:tgtEl>
                                          <p:spTgt spid="38998">
                                            <p:txEl>
                                              <p:pRg st="0" end="0"/>
                                            </p:txEl>
                                          </p:spTgt>
                                        </p:tgtEl>
                                      </p:cBhvr>
                                    </p:animEffect>
                                    <p:anim calcmode="lin" valueType="num">
                                      <p:cBhvr>
                                        <p:cTn id="93" dur="1000" fill="hold"/>
                                        <p:tgtEl>
                                          <p:spTgt spid="38998">
                                            <p:txEl>
                                              <p:pRg st="0" end="0"/>
                                            </p:txEl>
                                          </p:spTgt>
                                        </p:tgtEl>
                                        <p:attrNameLst>
                                          <p:attrName>ppt_x</p:attrName>
                                        </p:attrNameLst>
                                      </p:cBhvr>
                                      <p:tavLst>
                                        <p:tav tm="0">
                                          <p:val>
                                            <p:strVal val="#ppt_x"/>
                                          </p:val>
                                        </p:tav>
                                        <p:tav tm="100000">
                                          <p:val>
                                            <p:strVal val="#ppt_x"/>
                                          </p:val>
                                        </p:tav>
                                      </p:tavLst>
                                    </p:anim>
                                    <p:anim calcmode="lin" valueType="num">
                                      <p:cBhvr>
                                        <p:cTn id="94" dur="1000" fill="hold"/>
                                        <p:tgtEl>
                                          <p:spTgt spid="3899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94" grpId="0" build="p"/>
      <p:bldP spid="38995" grpId="0" build="p"/>
      <p:bldP spid="38996" grpId="0" build="p"/>
      <p:bldP spid="38997" grpId="0" build="p"/>
      <p:bldP spid="3899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nSpc>
                <a:spcPct val="75000"/>
              </a:lnSpc>
              <a:defRPr/>
            </a:pPr>
            <a:r>
              <a:rPr lang="ru-RU" dirty="0" smtClean="0"/>
              <a:t>Базовые логические элементы</a:t>
            </a:r>
          </a:p>
        </p:txBody>
      </p:sp>
      <p:sp>
        <p:nvSpPr>
          <p:cNvPr id="8195" name="Rectangle 3"/>
          <p:cNvSpPr>
            <a:spLocks noGrp="1" noChangeArrowheads="1"/>
          </p:cNvSpPr>
          <p:nvPr>
            <p:ph type="body" idx="1"/>
          </p:nvPr>
        </p:nvSpPr>
        <p:spPr>
          <a:xfrm>
            <a:off x="457200" y="1600200"/>
            <a:ext cx="8229600" cy="4852988"/>
          </a:xfrm>
        </p:spPr>
        <p:txBody>
          <a:bodyPr/>
          <a:lstStyle/>
          <a:p>
            <a:pPr>
              <a:lnSpc>
                <a:spcPct val="80000"/>
              </a:lnSpc>
              <a:spcBef>
                <a:spcPct val="50000"/>
              </a:spcBef>
              <a:buFont typeface="Wingdings" pitchFamily="2" charset="2"/>
              <a:buNone/>
            </a:pPr>
            <a:r>
              <a:rPr lang="ru-RU" sz="2800" dirty="0" smtClean="0"/>
              <a:t>Процессор выполняет арифметические и логические операции при помощи т.н. </a:t>
            </a:r>
            <a:r>
              <a:rPr lang="ru-RU" sz="2800" b="1" i="1" dirty="0" smtClean="0">
                <a:solidFill>
                  <a:schemeClr val="accent1"/>
                </a:solidFill>
              </a:rPr>
              <a:t>базовых логических элементов</a:t>
            </a:r>
            <a:r>
              <a:rPr lang="ru-RU" sz="2800" dirty="0" smtClean="0"/>
              <a:t>, которые также еще называют вентилями.</a:t>
            </a:r>
          </a:p>
          <a:p>
            <a:pPr>
              <a:lnSpc>
                <a:spcPct val="80000"/>
              </a:lnSpc>
              <a:spcBef>
                <a:spcPct val="50000"/>
              </a:spcBef>
              <a:buFont typeface="Wingdings" pitchFamily="2" charset="2"/>
              <a:buNone/>
            </a:pPr>
            <a:endParaRPr lang="ru-RU" sz="2800" dirty="0" smtClean="0"/>
          </a:p>
          <a:p>
            <a:pPr>
              <a:lnSpc>
                <a:spcPct val="80000"/>
              </a:lnSpc>
              <a:spcBef>
                <a:spcPct val="50000"/>
              </a:spcBef>
            </a:pPr>
            <a:r>
              <a:rPr lang="ru-RU" sz="2800" dirty="0" smtClean="0"/>
              <a:t>Вентиль «И» – </a:t>
            </a:r>
            <a:r>
              <a:rPr lang="ru-RU" sz="2800" dirty="0" err="1" smtClean="0"/>
              <a:t>конъюнктор</a:t>
            </a:r>
            <a:r>
              <a:rPr lang="ru-RU" sz="2800" dirty="0" smtClean="0"/>
              <a:t>. </a:t>
            </a:r>
            <a:br>
              <a:rPr lang="ru-RU" sz="2800" dirty="0" smtClean="0"/>
            </a:br>
            <a:r>
              <a:rPr lang="ru-RU" sz="2800" dirty="0" smtClean="0"/>
              <a:t>Реализует конъюнкцию.</a:t>
            </a:r>
            <a:endParaRPr lang="ru-RU" sz="1400" dirty="0" smtClean="0"/>
          </a:p>
          <a:p>
            <a:pPr>
              <a:lnSpc>
                <a:spcPct val="80000"/>
              </a:lnSpc>
              <a:spcBef>
                <a:spcPct val="50000"/>
              </a:spcBef>
            </a:pPr>
            <a:r>
              <a:rPr lang="ru-RU" sz="2800" dirty="0" smtClean="0"/>
              <a:t>Вентиль</a:t>
            </a:r>
            <a:r>
              <a:rPr lang="en-US" sz="2800" dirty="0" smtClean="0"/>
              <a:t> </a:t>
            </a:r>
            <a:r>
              <a:rPr lang="ru-RU" sz="2800" dirty="0" smtClean="0"/>
              <a:t>«ИЛИ» – </a:t>
            </a:r>
            <a:r>
              <a:rPr lang="ru-RU" sz="2800" dirty="0" err="1" smtClean="0"/>
              <a:t>дизъюнктор</a:t>
            </a:r>
            <a:r>
              <a:rPr lang="ru-RU" sz="2800" dirty="0" smtClean="0"/>
              <a:t>. </a:t>
            </a:r>
            <a:br>
              <a:rPr lang="ru-RU" sz="2800" dirty="0" smtClean="0"/>
            </a:br>
            <a:r>
              <a:rPr lang="ru-RU" sz="2800" dirty="0" smtClean="0"/>
              <a:t>Реализует дизъюнкцию.</a:t>
            </a:r>
            <a:endParaRPr lang="ru-RU" sz="1400" dirty="0" smtClean="0"/>
          </a:p>
          <a:p>
            <a:pPr>
              <a:lnSpc>
                <a:spcPct val="80000"/>
              </a:lnSpc>
              <a:spcBef>
                <a:spcPct val="50000"/>
              </a:spcBef>
            </a:pPr>
            <a:r>
              <a:rPr lang="ru-RU" sz="2800" dirty="0" smtClean="0"/>
              <a:t>Вентиль</a:t>
            </a:r>
            <a:r>
              <a:rPr lang="en-US" sz="2800" dirty="0" smtClean="0"/>
              <a:t> </a:t>
            </a:r>
            <a:r>
              <a:rPr lang="ru-RU" sz="2800" dirty="0" smtClean="0"/>
              <a:t>«НЕ» – инвертор. </a:t>
            </a:r>
            <a:br>
              <a:rPr lang="ru-RU" sz="2800" dirty="0" smtClean="0"/>
            </a:br>
            <a:r>
              <a:rPr lang="ru-RU" sz="2800" dirty="0" smtClean="0"/>
              <a:t>Реализует инверсию</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defRPr/>
            </a:pPr>
            <a:r>
              <a:rPr lang="ru-RU" sz="3800" smtClean="0"/>
              <a:t>Логическая схема </a:t>
            </a:r>
            <a:br>
              <a:rPr lang="ru-RU" sz="3800" smtClean="0"/>
            </a:br>
            <a:r>
              <a:rPr lang="ru-RU" sz="3800" smtClean="0"/>
              <a:t>двоичного полусумматора</a:t>
            </a:r>
          </a:p>
        </p:txBody>
      </p:sp>
      <p:sp>
        <p:nvSpPr>
          <p:cNvPr id="18435" name="Rectangle 3"/>
          <p:cNvSpPr>
            <a:spLocks noGrp="1" noChangeArrowheads="1"/>
          </p:cNvSpPr>
          <p:nvPr>
            <p:ph type="body" idx="1"/>
          </p:nvPr>
        </p:nvSpPr>
        <p:spPr>
          <a:xfrm>
            <a:off x="457200" y="1671638"/>
            <a:ext cx="8229600" cy="2044700"/>
          </a:xfrm>
        </p:spPr>
        <p:txBody>
          <a:bodyPr/>
          <a:lstStyle/>
          <a:p>
            <a:pPr>
              <a:buFont typeface="Wingdings" pitchFamily="2" charset="2"/>
              <a:buNone/>
            </a:pPr>
            <a:r>
              <a:rPr lang="ru-RU" smtClean="0"/>
              <a:t>	Полусумматор называется так, потому, что здесь не учитывается перенос единицы из младшего разряда</a:t>
            </a:r>
          </a:p>
        </p:txBody>
      </p:sp>
      <p:sp>
        <p:nvSpPr>
          <p:cNvPr id="40964" name="Rectangle 4"/>
          <p:cNvSpPr>
            <a:spLocks noChangeArrowheads="1"/>
          </p:cNvSpPr>
          <p:nvPr/>
        </p:nvSpPr>
        <p:spPr bwMode="auto">
          <a:xfrm>
            <a:off x="6443663" y="5229225"/>
            <a:ext cx="863600" cy="431800"/>
          </a:xfrm>
          <a:prstGeom prst="rect">
            <a:avLst/>
          </a:prstGeom>
          <a:solidFill>
            <a:srgbClr val="CCFFFF"/>
          </a:solidFill>
          <a:ln w="28575">
            <a:solidFill>
              <a:schemeClr val="tx1"/>
            </a:solidFill>
            <a:miter lim="800000"/>
            <a:headEnd/>
            <a:tailEnd/>
          </a:ln>
        </p:spPr>
        <p:txBody>
          <a:bodyPr wrap="none" anchor="ctr"/>
          <a:lstStyle/>
          <a:p>
            <a:pPr algn="ctr"/>
            <a:r>
              <a:rPr lang="ru-RU" b="1"/>
              <a:t>И</a:t>
            </a:r>
          </a:p>
        </p:txBody>
      </p:sp>
      <p:sp>
        <p:nvSpPr>
          <p:cNvPr id="40965" name="Line 5"/>
          <p:cNvSpPr>
            <a:spLocks noChangeShapeType="1"/>
          </p:cNvSpPr>
          <p:nvPr/>
        </p:nvSpPr>
        <p:spPr bwMode="auto">
          <a:xfrm>
            <a:off x="7308850" y="5445125"/>
            <a:ext cx="1439863" cy="0"/>
          </a:xfrm>
          <a:prstGeom prst="line">
            <a:avLst/>
          </a:prstGeom>
          <a:noFill/>
          <a:ln w="28575">
            <a:solidFill>
              <a:schemeClr val="tx1"/>
            </a:solidFill>
            <a:round/>
            <a:headEnd/>
            <a:tailEnd type="stealth" w="med" len="lg"/>
          </a:ln>
        </p:spPr>
        <p:txBody>
          <a:bodyPr/>
          <a:lstStyle/>
          <a:p>
            <a:endParaRPr lang="ru-RU"/>
          </a:p>
        </p:txBody>
      </p:sp>
      <p:sp>
        <p:nvSpPr>
          <p:cNvPr id="40966" name="Line 6"/>
          <p:cNvSpPr>
            <a:spLocks noChangeShapeType="1"/>
          </p:cNvSpPr>
          <p:nvPr/>
        </p:nvSpPr>
        <p:spPr bwMode="auto">
          <a:xfrm>
            <a:off x="5148263" y="5300663"/>
            <a:ext cx="1293812" cy="0"/>
          </a:xfrm>
          <a:prstGeom prst="line">
            <a:avLst/>
          </a:prstGeom>
          <a:noFill/>
          <a:ln w="28575">
            <a:solidFill>
              <a:schemeClr val="tx1"/>
            </a:solidFill>
            <a:round/>
            <a:headEnd/>
            <a:tailEnd type="stealth" w="med" len="lg"/>
          </a:ln>
        </p:spPr>
        <p:txBody>
          <a:bodyPr/>
          <a:lstStyle/>
          <a:p>
            <a:endParaRPr lang="ru-RU"/>
          </a:p>
        </p:txBody>
      </p:sp>
      <p:sp>
        <p:nvSpPr>
          <p:cNvPr id="40967" name="Line 7"/>
          <p:cNvSpPr>
            <a:spLocks noChangeShapeType="1"/>
          </p:cNvSpPr>
          <p:nvPr/>
        </p:nvSpPr>
        <p:spPr bwMode="auto">
          <a:xfrm>
            <a:off x="2195513" y="5589588"/>
            <a:ext cx="4248150" cy="0"/>
          </a:xfrm>
          <a:prstGeom prst="line">
            <a:avLst/>
          </a:prstGeom>
          <a:noFill/>
          <a:ln w="28575">
            <a:solidFill>
              <a:schemeClr val="tx1"/>
            </a:solidFill>
            <a:round/>
            <a:headEnd/>
            <a:tailEnd type="stealth" w="med" len="lg"/>
          </a:ln>
        </p:spPr>
        <p:txBody>
          <a:bodyPr/>
          <a:lstStyle/>
          <a:p>
            <a:endParaRPr lang="ru-RU"/>
          </a:p>
        </p:txBody>
      </p:sp>
      <p:sp>
        <p:nvSpPr>
          <p:cNvPr id="40968" name="Rectangle 8"/>
          <p:cNvSpPr>
            <a:spLocks noChangeArrowheads="1"/>
          </p:cNvSpPr>
          <p:nvPr/>
        </p:nvSpPr>
        <p:spPr bwMode="auto">
          <a:xfrm>
            <a:off x="4283075" y="5013325"/>
            <a:ext cx="865188" cy="431800"/>
          </a:xfrm>
          <a:prstGeom prst="rect">
            <a:avLst/>
          </a:prstGeom>
          <a:solidFill>
            <a:srgbClr val="CCFFFF"/>
          </a:solidFill>
          <a:ln w="28575">
            <a:solidFill>
              <a:schemeClr val="tx1"/>
            </a:solidFill>
            <a:miter lim="800000"/>
            <a:headEnd/>
            <a:tailEnd/>
          </a:ln>
        </p:spPr>
        <p:txBody>
          <a:bodyPr wrap="none" anchor="ctr"/>
          <a:lstStyle/>
          <a:p>
            <a:pPr algn="ctr"/>
            <a:r>
              <a:rPr lang="ru-RU" b="1"/>
              <a:t>НЕ</a:t>
            </a:r>
          </a:p>
        </p:txBody>
      </p:sp>
      <p:sp>
        <p:nvSpPr>
          <p:cNvPr id="40969" name="Rectangle 9"/>
          <p:cNvSpPr>
            <a:spLocks noChangeArrowheads="1"/>
          </p:cNvSpPr>
          <p:nvPr/>
        </p:nvSpPr>
        <p:spPr bwMode="auto">
          <a:xfrm>
            <a:off x="1331913" y="4221163"/>
            <a:ext cx="865187" cy="431800"/>
          </a:xfrm>
          <a:prstGeom prst="rect">
            <a:avLst/>
          </a:prstGeom>
          <a:solidFill>
            <a:srgbClr val="CCFFFF"/>
          </a:solidFill>
          <a:ln w="28575">
            <a:solidFill>
              <a:schemeClr val="tx1"/>
            </a:solidFill>
            <a:miter lim="800000"/>
            <a:headEnd/>
            <a:tailEnd/>
          </a:ln>
        </p:spPr>
        <p:txBody>
          <a:bodyPr wrap="none" anchor="ctr"/>
          <a:lstStyle/>
          <a:p>
            <a:pPr algn="ctr"/>
            <a:r>
              <a:rPr lang="ru-RU" b="1"/>
              <a:t>И</a:t>
            </a:r>
          </a:p>
        </p:txBody>
      </p:sp>
      <p:sp>
        <p:nvSpPr>
          <p:cNvPr id="40970" name="Rectangle 10"/>
          <p:cNvSpPr>
            <a:spLocks noChangeArrowheads="1"/>
          </p:cNvSpPr>
          <p:nvPr/>
        </p:nvSpPr>
        <p:spPr bwMode="auto">
          <a:xfrm>
            <a:off x="1331913" y="5373688"/>
            <a:ext cx="865187" cy="431800"/>
          </a:xfrm>
          <a:prstGeom prst="rect">
            <a:avLst/>
          </a:prstGeom>
          <a:solidFill>
            <a:srgbClr val="CCFFFF"/>
          </a:solidFill>
          <a:ln w="28575">
            <a:solidFill>
              <a:schemeClr val="tx1"/>
            </a:solidFill>
            <a:miter lim="800000"/>
            <a:headEnd/>
            <a:tailEnd/>
          </a:ln>
        </p:spPr>
        <p:txBody>
          <a:bodyPr wrap="none" anchor="ctr"/>
          <a:lstStyle/>
          <a:p>
            <a:pPr algn="ctr"/>
            <a:r>
              <a:rPr lang="ru-RU" b="1" dirty="0"/>
              <a:t>ИЛИ</a:t>
            </a:r>
          </a:p>
        </p:txBody>
      </p:sp>
      <p:sp>
        <p:nvSpPr>
          <p:cNvPr id="40973" name="Line 13"/>
          <p:cNvSpPr>
            <a:spLocks noChangeShapeType="1"/>
          </p:cNvSpPr>
          <p:nvPr/>
        </p:nvSpPr>
        <p:spPr bwMode="auto">
          <a:xfrm>
            <a:off x="611188" y="4292600"/>
            <a:ext cx="719137" cy="0"/>
          </a:xfrm>
          <a:prstGeom prst="line">
            <a:avLst/>
          </a:prstGeom>
          <a:noFill/>
          <a:ln w="28575">
            <a:solidFill>
              <a:schemeClr val="tx1"/>
            </a:solidFill>
            <a:round/>
            <a:headEnd/>
            <a:tailEnd type="stealth" w="med" len="lg"/>
          </a:ln>
        </p:spPr>
        <p:txBody>
          <a:bodyPr/>
          <a:lstStyle/>
          <a:p>
            <a:endParaRPr lang="ru-RU"/>
          </a:p>
        </p:txBody>
      </p:sp>
      <p:cxnSp>
        <p:nvCxnSpPr>
          <p:cNvPr id="40974" name="AutoShape 14"/>
          <p:cNvCxnSpPr>
            <a:cxnSpLocks noChangeShapeType="1"/>
            <a:stCxn id="40969" idx="3"/>
            <a:endCxn id="40968" idx="1"/>
          </p:cNvCxnSpPr>
          <p:nvPr/>
        </p:nvCxnSpPr>
        <p:spPr bwMode="auto">
          <a:xfrm>
            <a:off x="2211388" y="4437063"/>
            <a:ext cx="2057400" cy="792162"/>
          </a:xfrm>
          <a:prstGeom prst="bentConnector3">
            <a:avLst>
              <a:gd name="adj1" fmla="val 49921"/>
            </a:avLst>
          </a:prstGeom>
          <a:noFill/>
          <a:ln w="28575">
            <a:solidFill>
              <a:schemeClr val="tx1"/>
            </a:solidFill>
            <a:miter lim="800000"/>
            <a:headEnd/>
            <a:tailEnd type="stealth" w="med" len="lg"/>
          </a:ln>
        </p:spPr>
      </p:cxnSp>
      <p:sp>
        <p:nvSpPr>
          <p:cNvPr id="40976" name="Line 16"/>
          <p:cNvSpPr>
            <a:spLocks noChangeShapeType="1"/>
          </p:cNvSpPr>
          <p:nvPr/>
        </p:nvSpPr>
        <p:spPr bwMode="auto">
          <a:xfrm>
            <a:off x="612775" y="4581525"/>
            <a:ext cx="719138" cy="0"/>
          </a:xfrm>
          <a:prstGeom prst="line">
            <a:avLst/>
          </a:prstGeom>
          <a:noFill/>
          <a:ln w="28575">
            <a:solidFill>
              <a:schemeClr val="tx1"/>
            </a:solidFill>
            <a:round/>
            <a:headEnd/>
            <a:tailEnd type="stealth" w="med" len="lg"/>
          </a:ln>
        </p:spPr>
        <p:txBody>
          <a:bodyPr/>
          <a:lstStyle/>
          <a:p>
            <a:endParaRPr lang="ru-RU"/>
          </a:p>
        </p:txBody>
      </p:sp>
      <p:sp>
        <p:nvSpPr>
          <p:cNvPr id="40977" name="Line 17"/>
          <p:cNvSpPr>
            <a:spLocks noChangeShapeType="1"/>
          </p:cNvSpPr>
          <p:nvPr/>
        </p:nvSpPr>
        <p:spPr bwMode="auto">
          <a:xfrm>
            <a:off x="898525" y="5734050"/>
            <a:ext cx="431800" cy="0"/>
          </a:xfrm>
          <a:prstGeom prst="line">
            <a:avLst/>
          </a:prstGeom>
          <a:noFill/>
          <a:ln w="28575">
            <a:solidFill>
              <a:schemeClr val="tx1"/>
            </a:solidFill>
            <a:round/>
            <a:headEnd/>
            <a:tailEnd type="stealth" w="med" len="lg"/>
          </a:ln>
        </p:spPr>
        <p:txBody>
          <a:bodyPr/>
          <a:lstStyle/>
          <a:p>
            <a:endParaRPr lang="ru-RU"/>
          </a:p>
        </p:txBody>
      </p:sp>
      <p:sp>
        <p:nvSpPr>
          <p:cNvPr id="40978" name="Line 18"/>
          <p:cNvSpPr>
            <a:spLocks noChangeShapeType="1"/>
          </p:cNvSpPr>
          <p:nvPr/>
        </p:nvSpPr>
        <p:spPr bwMode="auto">
          <a:xfrm>
            <a:off x="1042988" y="5445125"/>
            <a:ext cx="287337" cy="0"/>
          </a:xfrm>
          <a:prstGeom prst="line">
            <a:avLst/>
          </a:prstGeom>
          <a:noFill/>
          <a:ln w="28575">
            <a:solidFill>
              <a:schemeClr val="tx1"/>
            </a:solidFill>
            <a:round/>
            <a:headEnd/>
            <a:tailEnd type="stealth" w="med" len="lg"/>
          </a:ln>
        </p:spPr>
        <p:txBody>
          <a:bodyPr/>
          <a:lstStyle/>
          <a:p>
            <a:endParaRPr lang="ru-RU"/>
          </a:p>
        </p:txBody>
      </p:sp>
      <p:sp>
        <p:nvSpPr>
          <p:cNvPr id="40979" name="Line 19"/>
          <p:cNvSpPr>
            <a:spLocks noChangeShapeType="1"/>
          </p:cNvSpPr>
          <p:nvPr/>
        </p:nvSpPr>
        <p:spPr bwMode="auto">
          <a:xfrm flipV="1">
            <a:off x="1042988" y="4292600"/>
            <a:ext cx="0" cy="1152525"/>
          </a:xfrm>
          <a:prstGeom prst="line">
            <a:avLst/>
          </a:prstGeom>
          <a:noFill/>
          <a:ln w="28575">
            <a:solidFill>
              <a:schemeClr val="tx1"/>
            </a:solidFill>
            <a:round/>
            <a:headEnd/>
            <a:tailEnd/>
          </a:ln>
        </p:spPr>
        <p:txBody>
          <a:bodyPr/>
          <a:lstStyle/>
          <a:p>
            <a:endParaRPr lang="ru-RU"/>
          </a:p>
        </p:txBody>
      </p:sp>
      <p:sp>
        <p:nvSpPr>
          <p:cNvPr id="40980" name="Line 20"/>
          <p:cNvSpPr>
            <a:spLocks noChangeShapeType="1"/>
          </p:cNvSpPr>
          <p:nvPr/>
        </p:nvSpPr>
        <p:spPr bwMode="auto">
          <a:xfrm flipV="1">
            <a:off x="898525" y="4581525"/>
            <a:ext cx="0" cy="1152525"/>
          </a:xfrm>
          <a:prstGeom prst="line">
            <a:avLst/>
          </a:prstGeom>
          <a:noFill/>
          <a:ln w="28575">
            <a:solidFill>
              <a:schemeClr val="tx1"/>
            </a:solidFill>
            <a:round/>
            <a:headEnd/>
            <a:tailEnd/>
          </a:ln>
        </p:spPr>
        <p:txBody>
          <a:bodyPr/>
          <a:lstStyle/>
          <a:p>
            <a:endParaRPr lang="ru-RU"/>
          </a:p>
        </p:txBody>
      </p:sp>
      <p:sp>
        <p:nvSpPr>
          <p:cNvPr id="40981" name="Text Box 21"/>
          <p:cNvSpPr txBox="1">
            <a:spLocks noChangeArrowheads="1"/>
          </p:cNvSpPr>
          <p:nvPr/>
        </p:nvSpPr>
        <p:spPr bwMode="auto">
          <a:xfrm>
            <a:off x="468313" y="3933825"/>
            <a:ext cx="358775" cy="366713"/>
          </a:xfrm>
          <a:prstGeom prst="rect">
            <a:avLst/>
          </a:prstGeom>
          <a:noFill/>
          <a:ln w="9525">
            <a:noFill/>
            <a:miter lim="800000"/>
            <a:headEnd/>
            <a:tailEnd/>
          </a:ln>
        </p:spPr>
        <p:txBody>
          <a:bodyPr>
            <a:spAutoFit/>
          </a:bodyPr>
          <a:lstStyle/>
          <a:p>
            <a:pPr>
              <a:spcBef>
                <a:spcPct val="50000"/>
              </a:spcBef>
            </a:pPr>
            <a:r>
              <a:rPr lang="ru-RU" b="1"/>
              <a:t>А</a:t>
            </a:r>
          </a:p>
        </p:txBody>
      </p:sp>
      <p:sp>
        <p:nvSpPr>
          <p:cNvPr id="40982" name="Text Box 22"/>
          <p:cNvSpPr txBox="1">
            <a:spLocks noChangeArrowheads="1"/>
          </p:cNvSpPr>
          <p:nvPr/>
        </p:nvSpPr>
        <p:spPr bwMode="auto">
          <a:xfrm>
            <a:off x="468313" y="4581525"/>
            <a:ext cx="358775" cy="366713"/>
          </a:xfrm>
          <a:prstGeom prst="rect">
            <a:avLst/>
          </a:prstGeom>
          <a:noFill/>
          <a:ln w="9525">
            <a:noFill/>
            <a:miter lim="800000"/>
            <a:headEnd/>
            <a:tailEnd/>
          </a:ln>
        </p:spPr>
        <p:txBody>
          <a:bodyPr>
            <a:spAutoFit/>
          </a:bodyPr>
          <a:lstStyle/>
          <a:p>
            <a:pPr>
              <a:spcBef>
                <a:spcPct val="50000"/>
              </a:spcBef>
            </a:pPr>
            <a:r>
              <a:rPr lang="en-US" b="1"/>
              <a:t>B</a:t>
            </a:r>
            <a:endParaRPr lang="ru-RU" b="1"/>
          </a:p>
        </p:txBody>
      </p:sp>
      <p:sp>
        <p:nvSpPr>
          <p:cNvPr id="40983" name="Text Box 23"/>
          <p:cNvSpPr txBox="1">
            <a:spLocks noChangeArrowheads="1"/>
          </p:cNvSpPr>
          <p:nvPr/>
        </p:nvSpPr>
        <p:spPr bwMode="auto">
          <a:xfrm>
            <a:off x="2266950" y="4070350"/>
            <a:ext cx="792163" cy="366713"/>
          </a:xfrm>
          <a:prstGeom prst="rect">
            <a:avLst/>
          </a:prstGeom>
          <a:noFill/>
          <a:ln w="9525">
            <a:noFill/>
            <a:miter lim="800000"/>
            <a:headEnd/>
            <a:tailEnd/>
          </a:ln>
        </p:spPr>
        <p:txBody>
          <a:bodyPr>
            <a:spAutoFit/>
          </a:bodyPr>
          <a:lstStyle/>
          <a:p>
            <a:pPr>
              <a:spcBef>
                <a:spcPct val="50000"/>
              </a:spcBef>
            </a:pPr>
            <a:r>
              <a:rPr lang="ru-RU" b="1"/>
              <a:t>А </a:t>
            </a:r>
            <a:r>
              <a:rPr lang="ru-RU" b="1">
                <a:sym typeface="Symbol" pitchFamily="18" charset="2"/>
              </a:rPr>
              <a:t> В</a:t>
            </a:r>
          </a:p>
        </p:txBody>
      </p:sp>
      <p:sp>
        <p:nvSpPr>
          <p:cNvPr id="40984" name="Text Box 24"/>
          <p:cNvSpPr txBox="1">
            <a:spLocks noChangeArrowheads="1"/>
          </p:cNvSpPr>
          <p:nvPr/>
        </p:nvSpPr>
        <p:spPr bwMode="auto">
          <a:xfrm>
            <a:off x="2339975" y="5222875"/>
            <a:ext cx="792163" cy="366713"/>
          </a:xfrm>
          <a:prstGeom prst="rect">
            <a:avLst/>
          </a:prstGeom>
          <a:noFill/>
          <a:ln w="9525">
            <a:noFill/>
            <a:miter lim="800000"/>
            <a:headEnd/>
            <a:tailEnd/>
          </a:ln>
        </p:spPr>
        <p:txBody>
          <a:bodyPr>
            <a:spAutoFit/>
          </a:bodyPr>
          <a:lstStyle/>
          <a:p>
            <a:pPr>
              <a:spcBef>
                <a:spcPct val="50000"/>
              </a:spcBef>
            </a:pPr>
            <a:r>
              <a:rPr lang="ru-RU" b="1"/>
              <a:t>А </a:t>
            </a:r>
            <a:r>
              <a:rPr lang="ru-RU" b="1">
                <a:sym typeface="Symbol" pitchFamily="18" charset="2"/>
              </a:rPr>
              <a:t> В</a:t>
            </a:r>
          </a:p>
        </p:txBody>
      </p:sp>
      <p:sp>
        <p:nvSpPr>
          <p:cNvPr id="40985" name="Text Box 25"/>
          <p:cNvSpPr txBox="1">
            <a:spLocks noChangeArrowheads="1"/>
          </p:cNvSpPr>
          <p:nvPr/>
        </p:nvSpPr>
        <p:spPr bwMode="auto">
          <a:xfrm>
            <a:off x="5162550" y="4905375"/>
            <a:ext cx="1079500" cy="366713"/>
          </a:xfrm>
          <a:prstGeom prst="rect">
            <a:avLst/>
          </a:prstGeom>
          <a:noFill/>
          <a:ln w="9525">
            <a:noFill/>
            <a:miter lim="800000"/>
            <a:headEnd/>
            <a:tailEnd/>
          </a:ln>
        </p:spPr>
        <p:txBody>
          <a:bodyPr>
            <a:spAutoFit/>
          </a:bodyPr>
          <a:lstStyle/>
          <a:p>
            <a:pPr>
              <a:spcBef>
                <a:spcPct val="50000"/>
              </a:spcBef>
            </a:pPr>
            <a:r>
              <a:rPr lang="en-US" b="1">
                <a:latin typeface="Times New Roman" pitchFamily="18" charset="0"/>
                <a:cs typeface="Times New Roman" pitchFamily="18" charset="0"/>
              </a:rPr>
              <a:t>¬</a:t>
            </a:r>
            <a:r>
              <a:rPr lang="ru-RU" b="1"/>
              <a:t>(А </a:t>
            </a:r>
            <a:r>
              <a:rPr lang="ru-RU" b="1">
                <a:sym typeface="Symbol" pitchFamily="18" charset="2"/>
              </a:rPr>
              <a:t> В)</a:t>
            </a:r>
          </a:p>
        </p:txBody>
      </p:sp>
      <p:sp>
        <p:nvSpPr>
          <p:cNvPr id="40986" name="AutoShape 26"/>
          <p:cNvSpPr>
            <a:spLocks/>
          </p:cNvSpPr>
          <p:nvPr/>
        </p:nvSpPr>
        <p:spPr bwMode="auto">
          <a:xfrm>
            <a:off x="6453188" y="4505325"/>
            <a:ext cx="2087562" cy="376238"/>
          </a:xfrm>
          <a:prstGeom prst="borderCallout3">
            <a:avLst>
              <a:gd name="adj1" fmla="val 30380"/>
              <a:gd name="adj2" fmla="val 103648"/>
              <a:gd name="adj3" fmla="val 30380"/>
              <a:gd name="adj4" fmla="val 109884"/>
              <a:gd name="adj5" fmla="val 139662"/>
              <a:gd name="adj6" fmla="val 109884"/>
              <a:gd name="adj7" fmla="val 249366"/>
              <a:gd name="adj8" fmla="val 65856"/>
            </a:avLst>
          </a:prstGeom>
          <a:noFill/>
          <a:ln w="9525">
            <a:solidFill>
              <a:schemeClr val="tx1"/>
            </a:solidFill>
            <a:miter lim="800000"/>
            <a:headEnd/>
            <a:tailEnd/>
          </a:ln>
        </p:spPr>
        <p:txBody>
          <a:bodyPr wrap="none">
            <a:spAutoFit/>
          </a:bodyPr>
          <a:lstStyle/>
          <a:p>
            <a:r>
              <a:rPr lang="en-US" b="1"/>
              <a:t>(</a:t>
            </a:r>
            <a:r>
              <a:rPr lang="ru-RU" b="1"/>
              <a:t>А </a:t>
            </a:r>
            <a:r>
              <a:rPr lang="ru-RU" b="1">
                <a:sym typeface="Symbol" pitchFamily="18" charset="2"/>
              </a:rPr>
              <a:t></a:t>
            </a:r>
            <a:r>
              <a:rPr lang="ru-RU" b="1"/>
              <a:t> В</a:t>
            </a:r>
            <a:r>
              <a:rPr lang="en-US" b="1"/>
              <a:t>) </a:t>
            </a:r>
            <a:r>
              <a:rPr lang="en-US" b="1">
                <a:sym typeface="Symbol" pitchFamily="18" charset="2"/>
              </a:rPr>
              <a:t></a:t>
            </a:r>
            <a:r>
              <a:rPr lang="en-US" b="1"/>
              <a:t> ¬(A </a:t>
            </a:r>
            <a:r>
              <a:rPr lang="en-US" b="1">
                <a:sym typeface="Symbol" pitchFamily="18" charset="2"/>
              </a:rPr>
              <a:t></a:t>
            </a:r>
            <a:r>
              <a:rPr lang="en-US" b="1"/>
              <a:t> B)</a:t>
            </a:r>
            <a:endParaRPr lang="ru-RU" b="1"/>
          </a:p>
        </p:txBody>
      </p:sp>
      <p:sp>
        <p:nvSpPr>
          <p:cNvPr id="40987" name="Rectangle 27"/>
          <p:cNvSpPr>
            <a:spLocks noChangeArrowheads="1"/>
          </p:cNvSpPr>
          <p:nvPr/>
        </p:nvSpPr>
        <p:spPr bwMode="auto">
          <a:xfrm>
            <a:off x="3348038" y="3171825"/>
            <a:ext cx="2708275" cy="457200"/>
          </a:xfrm>
          <a:prstGeom prst="rect">
            <a:avLst/>
          </a:prstGeom>
          <a:noFill/>
          <a:ln w="28575">
            <a:noFill/>
            <a:miter lim="800000"/>
            <a:headEnd/>
            <a:tailEnd type="none" w="med" len="lg"/>
          </a:ln>
        </p:spPr>
        <p:txBody>
          <a:bodyPr wrap="none">
            <a:spAutoFit/>
          </a:bodyPr>
          <a:lstStyle/>
          <a:p>
            <a:r>
              <a:rPr lang="en-US" sz="2400" b="1"/>
              <a:t>(</a:t>
            </a:r>
            <a:r>
              <a:rPr lang="ru-RU" sz="2400" b="1"/>
              <a:t>А </a:t>
            </a:r>
            <a:r>
              <a:rPr lang="ru-RU" sz="2400" b="1">
                <a:sym typeface="Symbol" pitchFamily="18" charset="2"/>
              </a:rPr>
              <a:t></a:t>
            </a:r>
            <a:r>
              <a:rPr lang="ru-RU" sz="2400" b="1"/>
              <a:t> В</a:t>
            </a:r>
            <a:r>
              <a:rPr lang="en-US" sz="2400" b="1"/>
              <a:t>) </a:t>
            </a:r>
            <a:r>
              <a:rPr lang="en-US" sz="2400" b="1">
                <a:sym typeface="Symbol" pitchFamily="18" charset="2"/>
              </a:rPr>
              <a:t></a:t>
            </a:r>
            <a:r>
              <a:rPr lang="en-US" sz="2400" b="1"/>
              <a:t> ¬(A </a:t>
            </a:r>
            <a:r>
              <a:rPr lang="en-US" sz="2400" b="1">
                <a:sym typeface="Symbol" pitchFamily="18" charset="2"/>
              </a:rPr>
              <a:t></a:t>
            </a:r>
            <a:r>
              <a:rPr lang="en-US" sz="2400" b="1"/>
              <a:t> B)</a:t>
            </a:r>
            <a:endParaRPr lang="ru-RU" sz="24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0987"/>
                                        </p:tgtEl>
                                        <p:attrNameLst>
                                          <p:attrName>style.visibility</p:attrName>
                                        </p:attrNameLst>
                                      </p:cBhvr>
                                      <p:to>
                                        <p:strVal val="visible"/>
                                      </p:to>
                                    </p:set>
                                    <p:animEffect transition="in" filter="wipe(up)">
                                      <p:cBhvr>
                                        <p:cTn id="7" dur="500"/>
                                        <p:tgtEl>
                                          <p:spTgt spid="4098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81"/>
                                        </p:tgtEl>
                                        <p:attrNameLst>
                                          <p:attrName>style.visibility</p:attrName>
                                        </p:attrNameLst>
                                      </p:cBhvr>
                                      <p:to>
                                        <p:strVal val="visible"/>
                                      </p:to>
                                    </p:set>
                                    <p:animEffect transition="in" filter="wipe(left)">
                                      <p:cBhvr>
                                        <p:cTn id="12" dur="500"/>
                                        <p:tgtEl>
                                          <p:spTgt spid="4098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40982"/>
                                        </p:tgtEl>
                                        <p:attrNameLst>
                                          <p:attrName>style.visibility</p:attrName>
                                        </p:attrNameLst>
                                      </p:cBhvr>
                                      <p:to>
                                        <p:strVal val="visible"/>
                                      </p:to>
                                    </p:set>
                                    <p:animEffect transition="in" filter="wipe(left)">
                                      <p:cBhvr>
                                        <p:cTn id="15" dur="500"/>
                                        <p:tgtEl>
                                          <p:spTgt spid="40982"/>
                                        </p:tgtEl>
                                      </p:cBhvr>
                                    </p:animEffect>
                                  </p:childTnLst>
                                </p:cTn>
                              </p:par>
                            </p:childTnLst>
                          </p:cTn>
                        </p:par>
                        <p:par>
                          <p:cTn id="16" fill="hold">
                            <p:stCondLst>
                              <p:cond delay="500"/>
                            </p:stCondLst>
                            <p:childTnLst>
                              <p:par>
                                <p:cTn id="17" presetID="22" presetClass="entr" presetSubtype="8" fill="hold" grpId="0" nodeType="afterEffect">
                                  <p:stCondLst>
                                    <p:cond delay="0"/>
                                  </p:stCondLst>
                                  <p:childTnLst>
                                    <p:set>
                                      <p:cBhvr>
                                        <p:cTn id="18" dur="1" fill="hold">
                                          <p:stCondLst>
                                            <p:cond delay="0"/>
                                          </p:stCondLst>
                                        </p:cTn>
                                        <p:tgtEl>
                                          <p:spTgt spid="40973"/>
                                        </p:tgtEl>
                                        <p:attrNameLst>
                                          <p:attrName>style.visibility</p:attrName>
                                        </p:attrNameLst>
                                      </p:cBhvr>
                                      <p:to>
                                        <p:strVal val="visible"/>
                                      </p:to>
                                    </p:set>
                                    <p:animEffect transition="in" filter="wipe(left)">
                                      <p:cBhvr>
                                        <p:cTn id="19" dur="500"/>
                                        <p:tgtEl>
                                          <p:spTgt spid="40973"/>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40976"/>
                                        </p:tgtEl>
                                        <p:attrNameLst>
                                          <p:attrName>style.visibility</p:attrName>
                                        </p:attrNameLst>
                                      </p:cBhvr>
                                      <p:to>
                                        <p:strVal val="visible"/>
                                      </p:to>
                                    </p:set>
                                    <p:animEffect transition="in" filter="wipe(left)">
                                      <p:cBhvr>
                                        <p:cTn id="22" dur="500"/>
                                        <p:tgtEl>
                                          <p:spTgt spid="40976"/>
                                        </p:tgtEl>
                                      </p:cBhvr>
                                    </p:animEffect>
                                  </p:childTnLst>
                                </p:cTn>
                              </p:par>
                            </p:childTnLst>
                          </p:cTn>
                        </p:par>
                        <p:par>
                          <p:cTn id="23" fill="hold">
                            <p:stCondLst>
                              <p:cond delay="1000"/>
                            </p:stCondLst>
                            <p:childTnLst>
                              <p:par>
                                <p:cTn id="24" presetID="22" presetClass="entr" presetSubtype="8" fill="hold" grpId="0" nodeType="afterEffect">
                                  <p:stCondLst>
                                    <p:cond delay="0"/>
                                  </p:stCondLst>
                                  <p:childTnLst>
                                    <p:set>
                                      <p:cBhvr>
                                        <p:cTn id="25" dur="1" fill="hold">
                                          <p:stCondLst>
                                            <p:cond delay="0"/>
                                          </p:stCondLst>
                                        </p:cTn>
                                        <p:tgtEl>
                                          <p:spTgt spid="40969"/>
                                        </p:tgtEl>
                                        <p:attrNameLst>
                                          <p:attrName>style.visibility</p:attrName>
                                        </p:attrNameLst>
                                      </p:cBhvr>
                                      <p:to>
                                        <p:strVal val="visible"/>
                                      </p:to>
                                    </p:set>
                                    <p:animEffect transition="in" filter="wipe(left)">
                                      <p:cBhvr>
                                        <p:cTn id="26" dur="500"/>
                                        <p:tgtEl>
                                          <p:spTgt spid="40969"/>
                                        </p:tgtEl>
                                      </p:cBhvr>
                                    </p:animEffect>
                                  </p:childTnLst>
                                </p:cTn>
                              </p:par>
                            </p:childTnLst>
                          </p:cTn>
                        </p:par>
                        <p:par>
                          <p:cTn id="27" fill="hold">
                            <p:stCondLst>
                              <p:cond delay="1500"/>
                            </p:stCondLst>
                            <p:childTnLst>
                              <p:par>
                                <p:cTn id="28" presetID="22" presetClass="entr" presetSubtype="8" fill="hold" nodeType="afterEffect">
                                  <p:stCondLst>
                                    <p:cond delay="0"/>
                                  </p:stCondLst>
                                  <p:childTnLst>
                                    <p:set>
                                      <p:cBhvr>
                                        <p:cTn id="29" dur="1" fill="hold">
                                          <p:stCondLst>
                                            <p:cond delay="0"/>
                                          </p:stCondLst>
                                        </p:cTn>
                                        <p:tgtEl>
                                          <p:spTgt spid="40974"/>
                                        </p:tgtEl>
                                        <p:attrNameLst>
                                          <p:attrName>style.visibility</p:attrName>
                                        </p:attrNameLst>
                                      </p:cBhvr>
                                      <p:to>
                                        <p:strVal val="visible"/>
                                      </p:to>
                                    </p:set>
                                    <p:animEffect transition="in" filter="wipe(left)">
                                      <p:cBhvr>
                                        <p:cTn id="30" dur="500"/>
                                        <p:tgtEl>
                                          <p:spTgt spid="40974"/>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0983"/>
                                        </p:tgtEl>
                                        <p:attrNameLst>
                                          <p:attrName>style.visibility</p:attrName>
                                        </p:attrNameLst>
                                      </p:cBhvr>
                                      <p:to>
                                        <p:strVal val="visible"/>
                                      </p:to>
                                    </p:set>
                                    <p:animEffect transition="in" filter="wipe(left)">
                                      <p:cBhvr>
                                        <p:cTn id="33" dur="500"/>
                                        <p:tgtEl>
                                          <p:spTgt spid="40983"/>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0968"/>
                                        </p:tgtEl>
                                        <p:attrNameLst>
                                          <p:attrName>style.visibility</p:attrName>
                                        </p:attrNameLst>
                                      </p:cBhvr>
                                      <p:to>
                                        <p:strVal val="visible"/>
                                      </p:to>
                                    </p:set>
                                    <p:animEffect transition="in" filter="wipe(left)">
                                      <p:cBhvr>
                                        <p:cTn id="38" dur="500"/>
                                        <p:tgtEl>
                                          <p:spTgt spid="40968"/>
                                        </p:tgtEl>
                                      </p:cBhvr>
                                    </p:animEffect>
                                  </p:childTnLst>
                                </p:cTn>
                              </p:par>
                            </p:childTnLst>
                          </p:cTn>
                        </p:par>
                        <p:par>
                          <p:cTn id="39" fill="hold">
                            <p:stCondLst>
                              <p:cond delay="500"/>
                            </p:stCondLst>
                            <p:childTnLst>
                              <p:par>
                                <p:cTn id="40" presetID="22" presetClass="entr" presetSubtype="8" fill="hold" grpId="0" nodeType="afterEffect">
                                  <p:stCondLst>
                                    <p:cond delay="0"/>
                                  </p:stCondLst>
                                  <p:childTnLst>
                                    <p:set>
                                      <p:cBhvr>
                                        <p:cTn id="41" dur="1" fill="hold">
                                          <p:stCondLst>
                                            <p:cond delay="0"/>
                                          </p:stCondLst>
                                        </p:cTn>
                                        <p:tgtEl>
                                          <p:spTgt spid="40966"/>
                                        </p:tgtEl>
                                        <p:attrNameLst>
                                          <p:attrName>style.visibility</p:attrName>
                                        </p:attrNameLst>
                                      </p:cBhvr>
                                      <p:to>
                                        <p:strVal val="visible"/>
                                      </p:to>
                                    </p:set>
                                    <p:animEffect transition="in" filter="wipe(left)">
                                      <p:cBhvr>
                                        <p:cTn id="42" dur="500"/>
                                        <p:tgtEl>
                                          <p:spTgt spid="40966"/>
                                        </p:tgtEl>
                                      </p:cBhvr>
                                    </p:animEffect>
                                  </p:childTnLst>
                                </p:cTn>
                              </p:par>
                            </p:childTnLst>
                          </p:cTn>
                        </p:par>
                        <p:par>
                          <p:cTn id="43" fill="hold">
                            <p:stCondLst>
                              <p:cond delay="1000"/>
                            </p:stCondLst>
                            <p:childTnLst>
                              <p:par>
                                <p:cTn id="44" presetID="22" presetClass="entr" presetSubtype="8" fill="hold" grpId="0" nodeType="afterEffect">
                                  <p:stCondLst>
                                    <p:cond delay="0"/>
                                  </p:stCondLst>
                                  <p:childTnLst>
                                    <p:set>
                                      <p:cBhvr>
                                        <p:cTn id="45" dur="1" fill="hold">
                                          <p:stCondLst>
                                            <p:cond delay="0"/>
                                          </p:stCondLst>
                                        </p:cTn>
                                        <p:tgtEl>
                                          <p:spTgt spid="40985"/>
                                        </p:tgtEl>
                                        <p:attrNameLst>
                                          <p:attrName>style.visibility</p:attrName>
                                        </p:attrNameLst>
                                      </p:cBhvr>
                                      <p:to>
                                        <p:strVal val="visible"/>
                                      </p:to>
                                    </p:set>
                                    <p:animEffect transition="in" filter="wipe(left)">
                                      <p:cBhvr>
                                        <p:cTn id="46" dur="500"/>
                                        <p:tgtEl>
                                          <p:spTgt spid="40985"/>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grpId="0" nodeType="clickEffect">
                                  <p:stCondLst>
                                    <p:cond delay="0"/>
                                  </p:stCondLst>
                                  <p:childTnLst>
                                    <p:set>
                                      <p:cBhvr>
                                        <p:cTn id="50" dur="1" fill="hold">
                                          <p:stCondLst>
                                            <p:cond delay="0"/>
                                          </p:stCondLst>
                                        </p:cTn>
                                        <p:tgtEl>
                                          <p:spTgt spid="40979"/>
                                        </p:tgtEl>
                                        <p:attrNameLst>
                                          <p:attrName>style.visibility</p:attrName>
                                        </p:attrNameLst>
                                      </p:cBhvr>
                                      <p:to>
                                        <p:strVal val="visible"/>
                                      </p:to>
                                    </p:set>
                                    <p:animEffect transition="in" filter="wipe(up)">
                                      <p:cBhvr>
                                        <p:cTn id="51" dur="500"/>
                                        <p:tgtEl>
                                          <p:spTgt spid="40979"/>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0980"/>
                                        </p:tgtEl>
                                        <p:attrNameLst>
                                          <p:attrName>style.visibility</p:attrName>
                                        </p:attrNameLst>
                                      </p:cBhvr>
                                      <p:to>
                                        <p:strVal val="visible"/>
                                      </p:to>
                                    </p:set>
                                    <p:animEffect transition="in" filter="wipe(up)">
                                      <p:cBhvr>
                                        <p:cTn id="54" dur="500"/>
                                        <p:tgtEl>
                                          <p:spTgt spid="40980"/>
                                        </p:tgtEl>
                                      </p:cBhvr>
                                    </p:animEffect>
                                  </p:childTnLst>
                                </p:cTn>
                              </p:par>
                            </p:childTnLst>
                          </p:cTn>
                        </p:par>
                        <p:par>
                          <p:cTn id="55" fill="hold">
                            <p:stCondLst>
                              <p:cond delay="500"/>
                            </p:stCondLst>
                            <p:childTnLst>
                              <p:par>
                                <p:cTn id="56" presetID="22" presetClass="entr" presetSubtype="8" fill="hold" grpId="0" nodeType="afterEffect">
                                  <p:stCondLst>
                                    <p:cond delay="0"/>
                                  </p:stCondLst>
                                  <p:childTnLst>
                                    <p:set>
                                      <p:cBhvr>
                                        <p:cTn id="57" dur="1" fill="hold">
                                          <p:stCondLst>
                                            <p:cond delay="0"/>
                                          </p:stCondLst>
                                        </p:cTn>
                                        <p:tgtEl>
                                          <p:spTgt spid="40978"/>
                                        </p:tgtEl>
                                        <p:attrNameLst>
                                          <p:attrName>style.visibility</p:attrName>
                                        </p:attrNameLst>
                                      </p:cBhvr>
                                      <p:to>
                                        <p:strVal val="visible"/>
                                      </p:to>
                                    </p:set>
                                    <p:animEffect transition="in" filter="wipe(left)">
                                      <p:cBhvr>
                                        <p:cTn id="58" dur="500"/>
                                        <p:tgtEl>
                                          <p:spTgt spid="40978"/>
                                        </p:tgtEl>
                                      </p:cBhvr>
                                    </p:animEffect>
                                  </p:childTnLst>
                                </p:cTn>
                              </p:par>
                              <p:par>
                                <p:cTn id="59" presetID="22" presetClass="entr" presetSubtype="8" fill="hold" grpId="0" nodeType="withEffect">
                                  <p:stCondLst>
                                    <p:cond delay="0"/>
                                  </p:stCondLst>
                                  <p:childTnLst>
                                    <p:set>
                                      <p:cBhvr>
                                        <p:cTn id="60" dur="1" fill="hold">
                                          <p:stCondLst>
                                            <p:cond delay="0"/>
                                          </p:stCondLst>
                                        </p:cTn>
                                        <p:tgtEl>
                                          <p:spTgt spid="40977"/>
                                        </p:tgtEl>
                                        <p:attrNameLst>
                                          <p:attrName>style.visibility</p:attrName>
                                        </p:attrNameLst>
                                      </p:cBhvr>
                                      <p:to>
                                        <p:strVal val="visible"/>
                                      </p:to>
                                    </p:set>
                                    <p:animEffect transition="in" filter="wipe(left)">
                                      <p:cBhvr>
                                        <p:cTn id="61" dur="500"/>
                                        <p:tgtEl>
                                          <p:spTgt spid="40977"/>
                                        </p:tgtEl>
                                      </p:cBhvr>
                                    </p:animEffect>
                                  </p:childTnLst>
                                </p:cTn>
                              </p:par>
                            </p:childTnLst>
                          </p:cTn>
                        </p:par>
                        <p:par>
                          <p:cTn id="62" fill="hold">
                            <p:stCondLst>
                              <p:cond delay="1000"/>
                            </p:stCondLst>
                            <p:childTnLst>
                              <p:par>
                                <p:cTn id="63" presetID="22" presetClass="entr" presetSubtype="8" fill="hold" grpId="0" nodeType="afterEffect">
                                  <p:stCondLst>
                                    <p:cond delay="0"/>
                                  </p:stCondLst>
                                  <p:childTnLst>
                                    <p:set>
                                      <p:cBhvr>
                                        <p:cTn id="64" dur="1" fill="hold">
                                          <p:stCondLst>
                                            <p:cond delay="0"/>
                                          </p:stCondLst>
                                        </p:cTn>
                                        <p:tgtEl>
                                          <p:spTgt spid="40970"/>
                                        </p:tgtEl>
                                        <p:attrNameLst>
                                          <p:attrName>style.visibility</p:attrName>
                                        </p:attrNameLst>
                                      </p:cBhvr>
                                      <p:to>
                                        <p:strVal val="visible"/>
                                      </p:to>
                                    </p:set>
                                    <p:animEffect transition="in" filter="wipe(left)">
                                      <p:cBhvr>
                                        <p:cTn id="65" dur="500"/>
                                        <p:tgtEl>
                                          <p:spTgt spid="40970"/>
                                        </p:tgtEl>
                                      </p:cBhvr>
                                    </p:animEffect>
                                  </p:childTnLst>
                                </p:cTn>
                              </p:par>
                            </p:childTnLst>
                          </p:cTn>
                        </p:par>
                        <p:par>
                          <p:cTn id="66" fill="hold">
                            <p:stCondLst>
                              <p:cond delay="1500"/>
                            </p:stCondLst>
                            <p:childTnLst>
                              <p:par>
                                <p:cTn id="67" presetID="22" presetClass="entr" presetSubtype="8" fill="hold" grpId="0" nodeType="afterEffect">
                                  <p:stCondLst>
                                    <p:cond delay="0"/>
                                  </p:stCondLst>
                                  <p:childTnLst>
                                    <p:set>
                                      <p:cBhvr>
                                        <p:cTn id="68" dur="1" fill="hold">
                                          <p:stCondLst>
                                            <p:cond delay="0"/>
                                          </p:stCondLst>
                                        </p:cTn>
                                        <p:tgtEl>
                                          <p:spTgt spid="40967"/>
                                        </p:tgtEl>
                                        <p:attrNameLst>
                                          <p:attrName>style.visibility</p:attrName>
                                        </p:attrNameLst>
                                      </p:cBhvr>
                                      <p:to>
                                        <p:strVal val="visible"/>
                                      </p:to>
                                    </p:set>
                                    <p:animEffect transition="in" filter="wipe(left)">
                                      <p:cBhvr>
                                        <p:cTn id="69" dur="500"/>
                                        <p:tgtEl>
                                          <p:spTgt spid="40967"/>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40984"/>
                                        </p:tgtEl>
                                        <p:attrNameLst>
                                          <p:attrName>style.visibility</p:attrName>
                                        </p:attrNameLst>
                                      </p:cBhvr>
                                      <p:to>
                                        <p:strVal val="visible"/>
                                      </p:to>
                                    </p:set>
                                    <p:animEffect transition="in" filter="wipe(left)">
                                      <p:cBhvr>
                                        <p:cTn id="72" dur="500"/>
                                        <p:tgtEl>
                                          <p:spTgt spid="40984"/>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0964"/>
                                        </p:tgtEl>
                                        <p:attrNameLst>
                                          <p:attrName>style.visibility</p:attrName>
                                        </p:attrNameLst>
                                      </p:cBhvr>
                                      <p:to>
                                        <p:strVal val="visible"/>
                                      </p:to>
                                    </p:set>
                                    <p:animEffect transition="in" filter="wipe(left)">
                                      <p:cBhvr>
                                        <p:cTn id="77" dur="500"/>
                                        <p:tgtEl>
                                          <p:spTgt spid="40964"/>
                                        </p:tgtEl>
                                      </p:cBhvr>
                                    </p:animEffect>
                                  </p:childTnLst>
                                </p:cTn>
                              </p:par>
                            </p:childTnLst>
                          </p:cTn>
                        </p:par>
                        <p:par>
                          <p:cTn id="78" fill="hold">
                            <p:stCondLst>
                              <p:cond delay="500"/>
                            </p:stCondLst>
                            <p:childTnLst>
                              <p:par>
                                <p:cTn id="79" presetID="22" presetClass="entr" presetSubtype="1" fill="hold" grpId="0" nodeType="afterEffect">
                                  <p:stCondLst>
                                    <p:cond delay="0"/>
                                  </p:stCondLst>
                                  <p:childTnLst>
                                    <p:set>
                                      <p:cBhvr>
                                        <p:cTn id="80" dur="1" fill="hold">
                                          <p:stCondLst>
                                            <p:cond delay="0"/>
                                          </p:stCondLst>
                                        </p:cTn>
                                        <p:tgtEl>
                                          <p:spTgt spid="40986"/>
                                        </p:tgtEl>
                                        <p:attrNameLst>
                                          <p:attrName>style.visibility</p:attrName>
                                        </p:attrNameLst>
                                      </p:cBhvr>
                                      <p:to>
                                        <p:strVal val="visible"/>
                                      </p:to>
                                    </p:set>
                                    <p:animEffect transition="in" filter="wipe(up)">
                                      <p:cBhvr>
                                        <p:cTn id="81" dur="500"/>
                                        <p:tgtEl>
                                          <p:spTgt spid="40986"/>
                                        </p:tgtEl>
                                      </p:cBhvr>
                                    </p:animEffect>
                                  </p:childTnLst>
                                </p:cTn>
                              </p:par>
                            </p:childTnLst>
                          </p:cTn>
                        </p:par>
                        <p:par>
                          <p:cTn id="82" fill="hold">
                            <p:stCondLst>
                              <p:cond delay="1000"/>
                            </p:stCondLst>
                            <p:childTnLst>
                              <p:par>
                                <p:cTn id="83" presetID="22" presetClass="entr" presetSubtype="8" fill="hold" grpId="0" nodeType="afterEffect">
                                  <p:stCondLst>
                                    <p:cond delay="0"/>
                                  </p:stCondLst>
                                  <p:childTnLst>
                                    <p:set>
                                      <p:cBhvr>
                                        <p:cTn id="84" dur="1" fill="hold">
                                          <p:stCondLst>
                                            <p:cond delay="0"/>
                                          </p:stCondLst>
                                        </p:cTn>
                                        <p:tgtEl>
                                          <p:spTgt spid="40965"/>
                                        </p:tgtEl>
                                        <p:attrNameLst>
                                          <p:attrName>style.visibility</p:attrName>
                                        </p:attrNameLst>
                                      </p:cBhvr>
                                      <p:to>
                                        <p:strVal val="visible"/>
                                      </p:to>
                                    </p:set>
                                    <p:animEffect transition="in" filter="wipe(left)">
                                      <p:cBhvr>
                                        <p:cTn id="85" dur="500"/>
                                        <p:tgtEl>
                                          <p:spTgt spid="409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animBg="1"/>
      <p:bldP spid="40965" grpId="0" animBg="1"/>
      <p:bldP spid="40966" grpId="0" animBg="1"/>
      <p:bldP spid="40967" grpId="0" animBg="1"/>
      <p:bldP spid="40968" grpId="0" animBg="1"/>
      <p:bldP spid="40969" grpId="0" animBg="1"/>
      <p:bldP spid="40970" grpId="0" animBg="1"/>
      <p:bldP spid="40973" grpId="0" animBg="1"/>
      <p:bldP spid="40976" grpId="0" animBg="1"/>
      <p:bldP spid="40977" grpId="0" animBg="1"/>
      <p:bldP spid="40978" grpId="0" animBg="1"/>
      <p:bldP spid="40979" grpId="0" animBg="1"/>
      <p:bldP spid="40980" grpId="0" animBg="1"/>
      <p:bldP spid="40981" grpId="0"/>
      <p:bldP spid="40982" grpId="0"/>
      <p:bldP spid="40983" grpId="0"/>
      <p:bldP spid="40984" grpId="0"/>
      <p:bldP spid="40985" grpId="0"/>
      <p:bldP spid="40986" grpId="0" animBg="1"/>
      <p:bldP spid="4098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defRPr/>
            </a:pPr>
            <a:r>
              <a:rPr lang="ru-RU" sz="3800" smtClean="0"/>
              <a:t>Полный одноразрядный сумматор</a:t>
            </a:r>
          </a:p>
        </p:txBody>
      </p:sp>
      <p:sp>
        <p:nvSpPr>
          <p:cNvPr id="19459" name="Rectangle 3"/>
          <p:cNvSpPr>
            <a:spLocks noGrp="1" noChangeArrowheads="1"/>
          </p:cNvSpPr>
          <p:nvPr>
            <p:ph type="body" sz="half" idx="1"/>
          </p:nvPr>
        </p:nvSpPr>
        <p:spPr>
          <a:xfrm>
            <a:off x="457200" y="1600200"/>
            <a:ext cx="8291513" cy="533400"/>
          </a:xfrm>
        </p:spPr>
        <p:txBody>
          <a:bodyPr/>
          <a:lstStyle/>
          <a:p>
            <a:pPr>
              <a:buFont typeface="Wingdings" pitchFamily="2" charset="2"/>
              <a:buNone/>
            </a:pPr>
            <a:r>
              <a:rPr lang="ru-RU" sz="2000" smtClean="0"/>
              <a:t>	Должен иметь три входа (А, В и Р</a:t>
            </a:r>
            <a:r>
              <a:rPr lang="ru-RU" sz="2000" baseline="-25000" smtClean="0"/>
              <a:t>0</a:t>
            </a:r>
            <a:r>
              <a:rPr lang="ru-RU" sz="2000" smtClean="0"/>
              <a:t>) и два выхода (</a:t>
            </a:r>
            <a:r>
              <a:rPr lang="en-US" sz="2000" smtClean="0"/>
              <a:t>S </a:t>
            </a:r>
            <a:r>
              <a:rPr lang="ru-RU" sz="2000" smtClean="0"/>
              <a:t>и </a:t>
            </a:r>
            <a:r>
              <a:rPr lang="en-US" sz="2000" smtClean="0"/>
              <a:t>P</a:t>
            </a:r>
            <a:r>
              <a:rPr lang="ru-RU" sz="2000" smtClean="0"/>
              <a:t>)</a:t>
            </a:r>
          </a:p>
        </p:txBody>
      </p:sp>
      <p:graphicFrame>
        <p:nvGraphicFramePr>
          <p:cNvPr id="42120" name="Group 136"/>
          <p:cNvGraphicFramePr>
            <a:graphicFrameLocks noGrp="1"/>
          </p:cNvGraphicFramePr>
          <p:nvPr>
            <p:ph sz="half" idx="2"/>
          </p:nvPr>
        </p:nvGraphicFramePr>
        <p:xfrm>
          <a:off x="611188" y="2060575"/>
          <a:ext cx="7993062" cy="4572000"/>
        </p:xfrm>
        <a:graphic>
          <a:graphicData uri="http://schemas.openxmlformats.org/drawingml/2006/table">
            <a:tbl>
              <a:tblPr/>
              <a:tblGrid>
                <a:gridCol w="1598612"/>
                <a:gridCol w="1598613"/>
                <a:gridCol w="1598612"/>
                <a:gridCol w="1598613"/>
                <a:gridCol w="1598612"/>
              </a:tblGrid>
              <a:tr h="403225">
                <a:tc gridSpan="2">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400" b="1" i="0" u="none" strike="noStrike" cap="none" normalizeH="0" baseline="0" smtClean="0">
                          <a:ln>
                            <a:noFill/>
                          </a:ln>
                          <a:solidFill>
                            <a:schemeClr val="tx1"/>
                          </a:solidFill>
                          <a:effectLst/>
                          <a:latin typeface="Arial" charset="0"/>
                        </a:rPr>
                        <a:t>Слагаемые</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400" b="1" i="0" u="none" strike="noStrike" cap="none" normalizeH="0" baseline="0" smtClean="0">
                          <a:ln>
                            <a:noFill/>
                          </a:ln>
                          <a:solidFill>
                            <a:schemeClr val="tx1"/>
                          </a:solidFill>
                          <a:effectLst/>
                          <a:latin typeface="Arial" charset="0"/>
                        </a:rPr>
                        <a:t>Переносы</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ru-RU"/>
                    </a:p>
                  </a:txBody>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ru-RU" sz="2400" b="1" i="0" u="none" strike="noStrike" cap="none" normalizeH="0" baseline="0" smtClean="0">
                          <a:ln>
                            <a:noFill/>
                          </a:ln>
                          <a:solidFill>
                            <a:schemeClr val="tx1"/>
                          </a:solidFill>
                          <a:effectLst/>
                          <a:latin typeface="Arial" charset="0"/>
                        </a:rPr>
                        <a:t>Сумма</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Arial" charset="0"/>
                        </a:rPr>
                        <a:t>A</a:t>
                      </a:r>
                      <a:endParaRPr kumimoji="0" lang="ru-RU" sz="24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Arial" charset="0"/>
                        </a:rPr>
                        <a:t>B</a:t>
                      </a:r>
                      <a:endParaRPr kumimoji="0" lang="ru-RU" sz="2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Arial" charset="0"/>
                        </a:rPr>
                        <a:t>P</a:t>
                      </a:r>
                      <a:r>
                        <a:rPr kumimoji="0" lang="en-US" sz="2400" b="1" i="0" u="none" strike="noStrike" cap="none" normalizeH="0" baseline="-25000" smtClean="0">
                          <a:ln>
                            <a:noFill/>
                          </a:ln>
                          <a:solidFill>
                            <a:schemeClr val="tx1"/>
                          </a:solidFill>
                          <a:effectLst/>
                          <a:latin typeface="Arial" charset="0"/>
                        </a:rPr>
                        <a:t>0</a:t>
                      </a:r>
                      <a:endParaRPr kumimoji="0" lang="ru-RU" sz="2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Arial" charset="0"/>
                        </a:rPr>
                        <a:t>P</a:t>
                      </a:r>
                      <a:endParaRPr kumimoji="0" lang="ru-RU" sz="2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1" i="0" u="none" strike="noStrike" cap="none" normalizeH="0" baseline="0" smtClean="0">
                          <a:ln>
                            <a:noFill/>
                          </a:ln>
                          <a:solidFill>
                            <a:schemeClr val="tx1"/>
                          </a:solidFill>
                          <a:effectLst/>
                          <a:latin typeface="Arial" charset="0"/>
                        </a:rPr>
                        <a:t>S</a:t>
                      </a:r>
                      <a:endParaRPr kumimoji="0" lang="ru-RU" sz="24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0</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3225">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smtClean="0">
                          <a:ln>
                            <a:noFill/>
                          </a:ln>
                          <a:solidFill>
                            <a:schemeClr val="tx1"/>
                          </a:solidFill>
                          <a:effectLst/>
                          <a:latin typeface="Arial" charset="0"/>
                        </a:rPr>
                        <a:t>1</a:t>
                      </a: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ru-RU" sz="24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2121" name="Rectangle 137"/>
          <p:cNvSpPr>
            <a:spLocks noChangeArrowheads="1"/>
          </p:cNvSpPr>
          <p:nvPr/>
        </p:nvSpPr>
        <p:spPr bwMode="auto">
          <a:xfrm>
            <a:off x="6018213" y="2925763"/>
            <a:ext cx="354012" cy="3676650"/>
          </a:xfrm>
          <a:prstGeom prst="rect">
            <a:avLst/>
          </a:prstGeom>
          <a:noFill/>
          <a:ln w="9525">
            <a:noFill/>
            <a:miter lim="800000"/>
            <a:headEnd/>
            <a:tailEnd/>
          </a:ln>
        </p:spPr>
        <p:txBody>
          <a:bodyPr wrap="none">
            <a:spAutoFit/>
          </a:bodyPr>
          <a:lstStyle/>
          <a:p>
            <a:pPr>
              <a:lnSpc>
                <a:spcPct val="105000"/>
              </a:lnSpc>
              <a:spcBef>
                <a:spcPct val="20000"/>
              </a:spcBef>
            </a:pPr>
            <a:r>
              <a:rPr lang="en-US" sz="2400"/>
              <a:t>0</a:t>
            </a:r>
          </a:p>
          <a:p>
            <a:pPr>
              <a:lnSpc>
                <a:spcPct val="105000"/>
              </a:lnSpc>
              <a:spcBef>
                <a:spcPct val="20000"/>
              </a:spcBef>
            </a:pPr>
            <a:r>
              <a:rPr lang="en-US" sz="2400"/>
              <a:t>0</a:t>
            </a:r>
          </a:p>
          <a:p>
            <a:pPr>
              <a:lnSpc>
                <a:spcPct val="105000"/>
              </a:lnSpc>
              <a:spcBef>
                <a:spcPct val="20000"/>
              </a:spcBef>
            </a:pPr>
            <a:r>
              <a:rPr lang="en-US" sz="2400"/>
              <a:t>0</a:t>
            </a:r>
          </a:p>
          <a:p>
            <a:pPr>
              <a:lnSpc>
                <a:spcPct val="105000"/>
              </a:lnSpc>
              <a:spcBef>
                <a:spcPct val="20000"/>
              </a:spcBef>
            </a:pPr>
            <a:r>
              <a:rPr lang="en-US" sz="2400"/>
              <a:t>1</a:t>
            </a:r>
          </a:p>
          <a:p>
            <a:pPr>
              <a:lnSpc>
                <a:spcPct val="105000"/>
              </a:lnSpc>
              <a:spcBef>
                <a:spcPct val="20000"/>
              </a:spcBef>
            </a:pPr>
            <a:r>
              <a:rPr lang="en-US" sz="2400"/>
              <a:t>0</a:t>
            </a:r>
          </a:p>
          <a:p>
            <a:pPr>
              <a:lnSpc>
                <a:spcPct val="105000"/>
              </a:lnSpc>
              <a:spcBef>
                <a:spcPct val="20000"/>
              </a:spcBef>
            </a:pPr>
            <a:r>
              <a:rPr lang="ru-RU" sz="2400"/>
              <a:t>1</a:t>
            </a:r>
            <a:endParaRPr lang="en-US" sz="2400"/>
          </a:p>
          <a:p>
            <a:pPr>
              <a:lnSpc>
                <a:spcPct val="105000"/>
              </a:lnSpc>
              <a:spcBef>
                <a:spcPct val="20000"/>
              </a:spcBef>
            </a:pPr>
            <a:r>
              <a:rPr lang="ru-RU" sz="2400"/>
              <a:t>1</a:t>
            </a:r>
            <a:endParaRPr lang="en-US" sz="2400"/>
          </a:p>
          <a:p>
            <a:pPr>
              <a:lnSpc>
                <a:spcPct val="105000"/>
              </a:lnSpc>
              <a:spcBef>
                <a:spcPct val="20000"/>
              </a:spcBef>
            </a:pPr>
            <a:r>
              <a:rPr lang="en-US" sz="2400"/>
              <a:t>1</a:t>
            </a:r>
            <a:endParaRPr lang="ru-RU" sz="2400"/>
          </a:p>
        </p:txBody>
      </p:sp>
      <p:sp>
        <p:nvSpPr>
          <p:cNvPr id="42122" name="Rectangle 138"/>
          <p:cNvSpPr>
            <a:spLocks noChangeArrowheads="1"/>
          </p:cNvSpPr>
          <p:nvPr/>
        </p:nvSpPr>
        <p:spPr bwMode="auto">
          <a:xfrm>
            <a:off x="7596188" y="2924175"/>
            <a:ext cx="354012" cy="3713163"/>
          </a:xfrm>
          <a:prstGeom prst="rect">
            <a:avLst/>
          </a:prstGeom>
          <a:noFill/>
          <a:ln w="9525">
            <a:noFill/>
            <a:miter lim="800000"/>
            <a:headEnd/>
            <a:tailEnd/>
          </a:ln>
        </p:spPr>
        <p:txBody>
          <a:bodyPr wrap="none">
            <a:spAutoFit/>
          </a:bodyPr>
          <a:lstStyle/>
          <a:p>
            <a:pPr>
              <a:lnSpc>
                <a:spcPct val="115000"/>
              </a:lnSpc>
              <a:spcBef>
                <a:spcPct val="10000"/>
              </a:spcBef>
            </a:pPr>
            <a:r>
              <a:rPr lang="en-US" sz="2400"/>
              <a:t>0</a:t>
            </a:r>
          </a:p>
          <a:p>
            <a:pPr>
              <a:lnSpc>
                <a:spcPct val="115000"/>
              </a:lnSpc>
              <a:spcBef>
                <a:spcPct val="10000"/>
              </a:spcBef>
            </a:pPr>
            <a:r>
              <a:rPr lang="ru-RU" sz="2400"/>
              <a:t>1</a:t>
            </a:r>
            <a:endParaRPr lang="en-US" sz="2400"/>
          </a:p>
          <a:p>
            <a:pPr>
              <a:lnSpc>
                <a:spcPct val="115000"/>
              </a:lnSpc>
              <a:spcBef>
                <a:spcPct val="10000"/>
              </a:spcBef>
            </a:pPr>
            <a:r>
              <a:rPr lang="ru-RU" sz="2400"/>
              <a:t>1</a:t>
            </a:r>
            <a:endParaRPr lang="en-US" sz="2400"/>
          </a:p>
          <a:p>
            <a:pPr>
              <a:lnSpc>
                <a:spcPct val="115000"/>
              </a:lnSpc>
              <a:spcBef>
                <a:spcPct val="10000"/>
              </a:spcBef>
            </a:pPr>
            <a:r>
              <a:rPr lang="ru-RU" sz="2400"/>
              <a:t>0</a:t>
            </a:r>
            <a:endParaRPr lang="en-US" sz="2400"/>
          </a:p>
          <a:p>
            <a:pPr>
              <a:lnSpc>
                <a:spcPct val="115000"/>
              </a:lnSpc>
              <a:spcBef>
                <a:spcPct val="10000"/>
              </a:spcBef>
            </a:pPr>
            <a:r>
              <a:rPr lang="ru-RU" sz="2400"/>
              <a:t>1</a:t>
            </a:r>
            <a:endParaRPr lang="en-US" sz="2400"/>
          </a:p>
          <a:p>
            <a:pPr>
              <a:lnSpc>
                <a:spcPct val="115000"/>
              </a:lnSpc>
              <a:spcBef>
                <a:spcPct val="10000"/>
              </a:spcBef>
            </a:pPr>
            <a:r>
              <a:rPr lang="ru-RU" sz="2400"/>
              <a:t>0</a:t>
            </a:r>
            <a:endParaRPr lang="en-US" sz="2400"/>
          </a:p>
          <a:p>
            <a:pPr>
              <a:lnSpc>
                <a:spcPct val="115000"/>
              </a:lnSpc>
              <a:spcBef>
                <a:spcPct val="10000"/>
              </a:spcBef>
            </a:pPr>
            <a:r>
              <a:rPr lang="ru-RU" sz="2400"/>
              <a:t>0</a:t>
            </a:r>
            <a:endParaRPr lang="en-US" sz="2400"/>
          </a:p>
          <a:p>
            <a:pPr>
              <a:lnSpc>
                <a:spcPct val="115000"/>
              </a:lnSpc>
              <a:spcBef>
                <a:spcPct val="10000"/>
              </a:spcBef>
            </a:pPr>
            <a:r>
              <a:rPr lang="en-US" sz="2400"/>
              <a:t>1</a:t>
            </a:r>
            <a:endParaRPr lang="ru-RU"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2120"/>
                                        </p:tgtEl>
                                        <p:attrNameLst>
                                          <p:attrName>style.visibility</p:attrName>
                                        </p:attrNameLst>
                                      </p:cBhvr>
                                      <p:to>
                                        <p:strVal val="visible"/>
                                      </p:to>
                                    </p:set>
                                    <p:animEffect transition="in" filter="wipe(up)">
                                      <p:cBhvr>
                                        <p:cTn id="7" dur="500"/>
                                        <p:tgtEl>
                                          <p:spTgt spid="4212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2122">
                                            <p:txEl>
                                              <p:pRg st="0" end="0"/>
                                            </p:txEl>
                                          </p:spTgt>
                                        </p:tgtEl>
                                        <p:attrNameLst>
                                          <p:attrName>style.visibility</p:attrName>
                                        </p:attrNameLst>
                                      </p:cBhvr>
                                      <p:to>
                                        <p:strVal val="visible"/>
                                      </p:to>
                                    </p:set>
                                    <p:animEffect transition="in" filter="wipe(up)">
                                      <p:cBhvr>
                                        <p:cTn id="12" dur="500"/>
                                        <p:tgtEl>
                                          <p:spTgt spid="4212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2121">
                                            <p:txEl>
                                              <p:pRg st="0" end="0"/>
                                            </p:txEl>
                                          </p:spTgt>
                                        </p:tgtEl>
                                        <p:attrNameLst>
                                          <p:attrName>style.visibility</p:attrName>
                                        </p:attrNameLst>
                                      </p:cBhvr>
                                      <p:to>
                                        <p:strVal val="visible"/>
                                      </p:to>
                                    </p:set>
                                    <p:animEffect transition="in" filter="wipe(up)">
                                      <p:cBhvr>
                                        <p:cTn id="17" dur="500"/>
                                        <p:tgtEl>
                                          <p:spTgt spid="42121">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2122">
                                            <p:txEl>
                                              <p:pRg st="1" end="1"/>
                                            </p:txEl>
                                          </p:spTgt>
                                        </p:tgtEl>
                                        <p:attrNameLst>
                                          <p:attrName>style.visibility</p:attrName>
                                        </p:attrNameLst>
                                      </p:cBhvr>
                                      <p:to>
                                        <p:strVal val="visible"/>
                                      </p:to>
                                    </p:set>
                                    <p:animEffect transition="in" filter="wipe(up)">
                                      <p:cBhvr>
                                        <p:cTn id="22" dur="500"/>
                                        <p:tgtEl>
                                          <p:spTgt spid="4212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2121">
                                            <p:txEl>
                                              <p:pRg st="1" end="1"/>
                                            </p:txEl>
                                          </p:spTgt>
                                        </p:tgtEl>
                                        <p:attrNameLst>
                                          <p:attrName>style.visibility</p:attrName>
                                        </p:attrNameLst>
                                      </p:cBhvr>
                                      <p:to>
                                        <p:strVal val="visible"/>
                                      </p:to>
                                    </p:set>
                                    <p:animEffect transition="in" filter="wipe(up)">
                                      <p:cBhvr>
                                        <p:cTn id="27" dur="500"/>
                                        <p:tgtEl>
                                          <p:spTgt spid="42121">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42122">
                                            <p:txEl>
                                              <p:pRg st="2" end="2"/>
                                            </p:txEl>
                                          </p:spTgt>
                                        </p:tgtEl>
                                        <p:attrNameLst>
                                          <p:attrName>style.visibility</p:attrName>
                                        </p:attrNameLst>
                                      </p:cBhvr>
                                      <p:to>
                                        <p:strVal val="visible"/>
                                      </p:to>
                                    </p:set>
                                    <p:animEffect transition="in" filter="wipe(up)">
                                      <p:cBhvr>
                                        <p:cTn id="32" dur="500"/>
                                        <p:tgtEl>
                                          <p:spTgt spid="42122">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42121">
                                            <p:txEl>
                                              <p:pRg st="2" end="2"/>
                                            </p:txEl>
                                          </p:spTgt>
                                        </p:tgtEl>
                                        <p:attrNameLst>
                                          <p:attrName>style.visibility</p:attrName>
                                        </p:attrNameLst>
                                      </p:cBhvr>
                                      <p:to>
                                        <p:strVal val="visible"/>
                                      </p:to>
                                    </p:set>
                                    <p:animEffect transition="in" filter="wipe(up)">
                                      <p:cBhvr>
                                        <p:cTn id="37" dur="500"/>
                                        <p:tgtEl>
                                          <p:spTgt spid="42121">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42122">
                                            <p:txEl>
                                              <p:pRg st="3" end="3"/>
                                            </p:txEl>
                                          </p:spTgt>
                                        </p:tgtEl>
                                        <p:attrNameLst>
                                          <p:attrName>style.visibility</p:attrName>
                                        </p:attrNameLst>
                                      </p:cBhvr>
                                      <p:to>
                                        <p:strVal val="visible"/>
                                      </p:to>
                                    </p:set>
                                    <p:animEffect transition="in" filter="wipe(up)">
                                      <p:cBhvr>
                                        <p:cTn id="42" dur="500"/>
                                        <p:tgtEl>
                                          <p:spTgt spid="42122">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42121">
                                            <p:txEl>
                                              <p:pRg st="3" end="3"/>
                                            </p:txEl>
                                          </p:spTgt>
                                        </p:tgtEl>
                                        <p:attrNameLst>
                                          <p:attrName>style.visibility</p:attrName>
                                        </p:attrNameLst>
                                      </p:cBhvr>
                                      <p:to>
                                        <p:strVal val="visible"/>
                                      </p:to>
                                    </p:set>
                                    <p:animEffect transition="in" filter="wipe(up)">
                                      <p:cBhvr>
                                        <p:cTn id="47" dur="500"/>
                                        <p:tgtEl>
                                          <p:spTgt spid="42121">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42122">
                                            <p:txEl>
                                              <p:pRg st="4" end="4"/>
                                            </p:txEl>
                                          </p:spTgt>
                                        </p:tgtEl>
                                        <p:attrNameLst>
                                          <p:attrName>style.visibility</p:attrName>
                                        </p:attrNameLst>
                                      </p:cBhvr>
                                      <p:to>
                                        <p:strVal val="visible"/>
                                      </p:to>
                                    </p:set>
                                    <p:animEffect transition="in" filter="wipe(up)">
                                      <p:cBhvr>
                                        <p:cTn id="52" dur="500"/>
                                        <p:tgtEl>
                                          <p:spTgt spid="42122">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42121">
                                            <p:txEl>
                                              <p:pRg st="4" end="4"/>
                                            </p:txEl>
                                          </p:spTgt>
                                        </p:tgtEl>
                                        <p:attrNameLst>
                                          <p:attrName>style.visibility</p:attrName>
                                        </p:attrNameLst>
                                      </p:cBhvr>
                                      <p:to>
                                        <p:strVal val="visible"/>
                                      </p:to>
                                    </p:set>
                                    <p:animEffect transition="in" filter="wipe(up)">
                                      <p:cBhvr>
                                        <p:cTn id="57" dur="500"/>
                                        <p:tgtEl>
                                          <p:spTgt spid="42121">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1" fill="hold" grpId="0" nodeType="clickEffect">
                                  <p:stCondLst>
                                    <p:cond delay="0"/>
                                  </p:stCondLst>
                                  <p:childTnLst>
                                    <p:set>
                                      <p:cBhvr>
                                        <p:cTn id="61" dur="1" fill="hold">
                                          <p:stCondLst>
                                            <p:cond delay="0"/>
                                          </p:stCondLst>
                                        </p:cTn>
                                        <p:tgtEl>
                                          <p:spTgt spid="42122">
                                            <p:txEl>
                                              <p:pRg st="5" end="5"/>
                                            </p:txEl>
                                          </p:spTgt>
                                        </p:tgtEl>
                                        <p:attrNameLst>
                                          <p:attrName>style.visibility</p:attrName>
                                        </p:attrNameLst>
                                      </p:cBhvr>
                                      <p:to>
                                        <p:strVal val="visible"/>
                                      </p:to>
                                    </p:set>
                                    <p:animEffect transition="in" filter="wipe(up)">
                                      <p:cBhvr>
                                        <p:cTn id="62" dur="500"/>
                                        <p:tgtEl>
                                          <p:spTgt spid="42122">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1" fill="hold" grpId="0" nodeType="clickEffect">
                                  <p:stCondLst>
                                    <p:cond delay="0"/>
                                  </p:stCondLst>
                                  <p:childTnLst>
                                    <p:set>
                                      <p:cBhvr>
                                        <p:cTn id="66" dur="1" fill="hold">
                                          <p:stCondLst>
                                            <p:cond delay="0"/>
                                          </p:stCondLst>
                                        </p:cTn>
                                        <p:tgtEl>
                                          <p:spTgt spid="42121">
                                            <p:txEl>
                                              <p:pRg st="5" end="5"/>
                                            </p:txEl>
                                          </p:spTgt>
                                        </p:tgtEl>
                                        <p:attrNameLst>
                                          <p:attrName>style.visibility</p:attrName>
                                        </p:attrNameLst>
                                      </p:cBhvr>
                                      <p:to>
                                        <p:strVal val="visible"/>
                                      </p:to>
                                    </p:set>
                                    <p:animEffect transition="in" filter="wipe(up)">
                                      <p:cBhvr>
                                        <p:cTn id="67" dur="500"/>
                                        <p:tgtEl>
                                          <p:spTgt spid="42121">
                                            <p:txEl>
                                              <p:pRg st="5" end="5"/>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1" fill="hold" grpId="0" nodeType="clickEffect">
                                  <p:stCondLst>
                                    <p:cond delay="0"/>
                                  </p:stCondLst>
                                  <p:childTnLst>
                                    <p:set>
                                      <p:cBhvr>
                                        <p:cTn id="71" dur="1" fill="hold">
                                          <p:stCondLst>
                                            <p:cond delay="0"/>
                                          </p:stCondLst>
                                        </p:cTn>
                                        <p:tgtEl>
                                          <p:spTgt spid="42122">
                                            <p:txEl>
                                              <p:pRg st="6" end="6"/>
                                            </p:txEl>
                                          </p:spTgt>
                                        </p:tgtEl>
                                        <p:attrNameLst>
                                          <p:attrName>style.visibility</p:attrName>
                                        </p:attrNameLst>
                                      </p:cBhvr>
                                      <p:to>
                                        <p:strVal val="visible"/>
                                      </p:to>
                                    </p:set>
                                    <p:animEffect transition="in" filter="wipe(up)">
                                      <p:cBhvr>
                                        <p:cTn id="72" dur="500"/>
                                        <p:tgtEl>
                                          <p:spTgt spid="42122">
                                            <p:txEl>
                                              <p:pRg st="6" end="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1" fill="hold" grpId="0" nodeType="clickEffect">
                                  <p:stCondLst>
                                    <p:cond delay="0"/>
                                  </p:stCondLst>
                                  <p:childTnLst>
                                    <p:set>
                                      <p:cBhvr>
                                        <p:cTn id="76" dur="1" fill="hold">
                                          <p:stCondLst>
                                            <p:cond delay="0"/>
                                          </p:stCondLst>
                                        </p:cTn>
                                        <p:tgtEl>
                                          <p:spTgt spid="42121">
                                            <p:txEl>
                                              <p:pRg st="6" end="6"/>
                                            </p:txEl>
                                          </p:spTgt>
                                        </p:tgtEl>
                                        <p:attrNameLst>
                                          <p:attrName>style.visibility</p:attrName>
                                        </p:attrNameLst>
                                      </p:cBhvr>
                                      <p:to>
                                        <p:strVal val="visible"/>
                                      </p:to>
                                    </p:set>
                                    <p:animEffect transition="in" filter="wipe(up)">
                                      <p:cBhvr>
                                        <p:cTn id="77" dur="500"/>
                                        <p:tgtEl>
                                          <p:spTgt spid="42121">
                                            <p:txEl>
                                              <p:pRg st="6" end="6"/>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1" fill="hold" grpId="0" nodeType="clickEffect">
                                  <p:stCondLst>
                                    <p:cond delay="0"/>
                                  </p:stCondLst>
                                  <p:childTnLst>
                                    <p:set>
                                      <p:cBhvr>
                                        <p:cTn id="81" dur="1" fill="hold">
                                          <p:stCondLst>
                                            <p:cond delay="0"/>
                                          </p:stCondLst>
                                        </p:cTn>
                                        <p:tgtEl>
                                          <p:spTgt spid="42122">
                                            <p:txEl>
                                              <p:pRg st="7" end="7"/>
                                            </p:txEl>
                                          </p:spTgt>
                                        </p:tgtEl>
                                        <p:attrNameLst>
                                          <p:attrName>style.visibility</p:attrName>
                                        </p:attrNameLst>
                                      </p:cBhvr>
                                      <p:to>
                                        <p:strVal val="visible"/>
                                      </p:to>
                                    </p:set>
                                    <p:animEffect transition="in" filter="wipe(up)">
                                      <p:cBhvr>
                                        <p:cTn id="82" dur="500"/>
                                        <p:tgtEl>
                                          <p:spTgt spid="42122">
                                            <p:txEl>
                                              <p:pRg st="7" end="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1" fill="hold" grpId="0" nodeType="clickEffect">
                                  <p:stCondLst>
                                    <p:cond delay="0"/>
                                  </p:stCondLst>
                                  <p:childTnLst>
                                    <p:set>
                                      <p:cBhvr>
                                        <p:cTn id="86" dur="1" fill="hold">
                                          <p:stCondLst>
                                            <p:cond delay="0"/>
                                          </p:stCondLst>
                                        </p:cTn>
                                        <p:tgtEl>
                                          <p:spTgt spid="42121">
                                            <p:txEl>
                                              <p:pRg st="7" end="7"/>
                                            </p:txEl>
                                          </p:spTgt>
                                        </p:tgtEl>
                                        <p:attrNameLst>
                                          <p:attrName>style.visibility</p:attrName>
                                        </p:attrNameLst>
                                      </p:cBhvr>
                                      <p:to>
                                        <p:strVal val="visible"/>
                                      </p:to>
                                    </p:set>
                                    <p:animEffect transition="in" filter="wipe(up)">
                                      <p:cBhvr>
                                        <p:cTn id="87" dur="500"/>
                                        <p:tgtEl>
                                          <p:spTgt spid="4212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21" grpId="0" build="p"/>
      <p:bldP spid="42122"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defRPr/>
            </a:pPr>
            <a:r>
              <a:rPr lang="ru-RU" sz="3800" smtClean="0"/>
              <a:t>Формула полного </a:t>
            </a:r>
            <a:br>
              <a:rPr lang="ru-RU" sz="3800" smtClean="0"/>
            </a:br>
            <a:r>
              <a:rPr lang="ru-RU" sz="3800" smtClean="0"/>
              <a:t>одноразрядного сумматора</a:t>
            </a:r>
          </a:p>
        </p:txBody>
      </p:sp>
      <p:sp>
        <p:nvSpPr>
          <p:cNvPr id="44035" name="Rectangle 3"/>
          <p:cNvSpPr>
            <a:spLocks noGrp="1" noChangeArrowheads="1"/>
          </p:cNvSpPr>
          <p:nvPr>
            <p:ph type="body" idx="1"/>
          </p:nvPr>
        </p:nvSpPr>
        <p:spPr/>
        <p:txBody>
          <a:bodyPr/>
          <a:lstStyle/>
          <a:p>
            <a:pPr>
              <a:defRPr/>
            </a:pPr>
            <a:r>
              <a:rPr lang="ru-RU" sz="2600" b="1" smtClean="0">
                <a:effectLst>
                  <a:outerShdw blurRad="38100" dist="38100" dir="2700000" algn="tl">
                    <a:srgbClr val="C0C0C0"/>
                  </a:outerShdw>
                </a:effectLst>
              </a:rPr>
              <a:t>Р</a:t>
            </a:r>
            <a:r>
              <a:rPr lang="ru-RU" sz="2600" smtClean="0"/>
              <a:t> принимает значение </a:t>
            </a:r>
            <a:r>
              <a:rPr lang="ru-RU" sz="2600" b="1" smtClean="0">
                <a:effectLst>
                  <a:outerShdw blurRad="38100" dist="38100" dir="2700000" algn="tl">
                    <a:srgbClr val="C0C0C0"/>
                  </a:outerShdw>
                </a:effectLst>
              </a:rPr>
              <a:t>1</a:t>
            </a:r>
            <a:r>
              <a:rPr lang="ru-RU" sz="2600" smtClean="0"/>
              <a:t> когда хотя бы две из трех переменных равны </a:t>
            </a:r>
            <a:r>
              <a:rPr lang="ru-RU" sz="2600" b="1" smtClean="0">
                <a:effectLst>
                  <a:outerShdw blurRad="38100" dist="38100" dir="2700000" algn="tl">
                    <a:srgbClr val="C0C0C0"/>
                  </a:outerShdw>
                </a:effectLst>
              </a:rPr>
              <a:t>1</a:t>
            </a:r>
            <a:r>
              <a:rPr lang="ru-RU" sz="2600" smtClean="0"/>
              <a:t>:</a:t>
            </a:r>
          </a:p>
          <a:p>
            <a:pPr algn="ctr">
              <a:buFont typeface="Wingdings" pitchFamily="2" charset="2"/>
              <a:buNone/>
              <a:defRPr/>
            </a:pPr>
            <a:r>
              <a:rPr lang="ru-RU" sz="2600" b="1" smtClean="0">
                <a:effectLst>
                  <a:outerShdw blurRad="38100" dist="38100" dir="2700000" algn="tl">
                    <a:srgbClr val="C0C0C0"/>
                  </a:outerShdw>
                </a:effectLst>
              </a:rPr>
              <a:t>Р = (А </a:t>
            </a:r>
            <a:r>
              <a:rPr lang="ru-RU" sz="2600" b="1" smtClean="0">
                <a:effectLst>
                  <a:outerShdw blurRad="38100" dist="38100" dir="2700000" algn="tl">
                    <a:srgbClr val="C0C0C0"/>
                  </a:outerShdw>
                </a:effectLst>
                <a:sym typeface="Symbol" pitchFamily="18" charset="2"/>
              </a:rPr>
              <a:t> </a:t>
            </a:r>
            <a:r>
              <a:rPr lang="en-US" sz="2600" b="1" smtClean="0">
                <a:effectLst>
                  <a:outerShdw blurRad="38100" dist="38100" dir="2700000" algn="tl">
                    <a:srgbClr val="C0C0C0"/>
                  </a:outerShdw>
                </a:effectLst>
              </a:rPr>
              <a:t>B</a:t>
            </a:r>
            <a:r>
              <a:rPr lang="ru-RU" sz="2600" b="1" smtClean="0">
                <a:effectLst>
                  <a:outerShdw blurRad="38100" dist="38100" dir="2700000" algn="tl">
                    <a:srgbClr val="C0C0C0"/>
                  </a:outerShdw>
                </a:effectLst>
              </a:rPr>
              <a:t>)</a:t>
            </a:r>
            <a:r>
              <a:rPr lang="en-US" sz="2600" b="1" smtClean="0">
                <a:effectLst>
                  <a:outerShdw blurRad="38100" dist="38100" dir="2700000" algn="tl">
                    <a:srgbClr val="C0C0C0"/>
                  </a:outerShdw>
                </a:effectLst>
              </a:rPr>
              <a:t> </a:t>
            </a:r>
            <a:r>
              <a:rPr lang="en-US" sz="2600" b="1" smtClean="0">
                <a:effectLst>
                  <a:outerShdw blurRad="38100" dist="38100" dir="2700000" algn="tl">
                    <a:srgbClr val="C0C0C0"/>
                  </a:outerShdw>
                </a:effectLst>
                <a:sym typeface="Symbol" pitchFamily="18" charset="2"/>
              </a:rPr>
              <a:t></a:t>
            </a:r>
            <a:r>
              <a:rPr lang="ru-RU" sz="2600" b="1" smtClean="0">
                <a:effectLst>
                  <a:outerShdw blurRad="38100" dist="38100" dir="2700000" algn="tl">
                    <a:srgbClr val="C0C0C0"/>
                  </a:outerShdw>
                </a:effectLst>
              </a:rPr>
              <a:t> </a:t>
            </a:r>
            <a:r>
              <a:rPr lang="en-US" sz="2600" b="1" smtClean="0">
                <a:effectLst>
                  <a:outerShdw blurRad="38100" dist="38100" dir="2700000" algn="tl">
                    <a:srgbClr val="C0C0C0"/>
                  </a:outerShdw>
                </a:effectLst>
              </a:rPr>
              <a:t>(A </a:t>
            </a:r>
            <a:r>
              <a:rPr lang="ru-RU" sz="2600" b="1" smtClean="0">
                <a:effectLst>
                  <a:outerShdw blurRad="38100" dist="38100" dir="2700000" algn="tl">
                    <a:srgbClr val="C0C0C0"/>
                  </a:outerShdw>
                </a:effectLst>
                <a:sym typeface="Symbol" pitchFamily="18" charset="2"/>
              </a:rPr>
              <a:t></a:t>
            </a:r>
            <a:r>
              <a:rPr lang="en-US" sz="2600" b="1" smtClean="0">
                <a:effectLst>
                  <a:outerShdw blurRad="38100" dist="38100" dir="2700000" algn="tl">
                    <a:srgbClr val="C0C0C0"/>
                  </a:outerShdw>
                </a:effectLst>
              </a:rPr>
              <a:t> P</a:t>
            </a:r>
            <a:r>
              <a:rPr lang="en-US" sz="2600" b="1" baseline="-25000" smtClean="0">
                <a:effectLst>
                  <a:outerShdw blurRad="38100" dist="38100" dir="2700000" algn="tl">
                    <a:srgbClr val="C0C0C0"/>
                  </a:outerShdw>
                </a:effectLst>
              </a:rPr>
              <a:t>0</a:t>
            </a:r>
            <a:r>
              <a:rPr lang="en-US" sz="2600" b="1" smtClean="0">
                <a:effectLst>
                  <a:outerShdw blurRad="38100" dist="38100" dir="2700000" algn="tl">
                    <a:srgbClr val="C0C0C0"/>
                  </a:outerShdw>
                </a:effectLst>
              </a:rPr>
              <a:t>) </a:t>
            </a:r>
            <a:r>
              <a:rPr lang="en-US" sz="2600" b="1" smtClean="0">
                <a:effectLst>
                  <a:outerShdw blurRad="38100" dist="38100" dir="2700000" algn="tl">
                    <a:srgbClr val="C0C0C0"/>
                  </a:outerShdw>
                </a:effectLst>
                <a:sym typeface="Symbol" pitchFamily="18" charset="2"/>
              </a:rPr>
              <a:t> </a:t>
            </a:r>
            <a:r>
              <a:rPr lang="en-US" sz="2600" b="1" smtClean="0">
                <a:effectLst>
                  <a:outerShdw blurRad="38100" dist="38100" dir="2700000" algn="tl">
                    <a:srgbClr val="C0C0C0"/>
                  </a:outerShdw>
                </a:effectLst>
              </a:rPr>
              <a:t>(B </a:t>
            </a:r>
            <a:r>
              <a:rPr lang="ru-RU" sz="2600" b="1" smtClean="0">
                <a:effectLst>
                  <a:outerShdw blurRad="38100" dist="38100" dir="2700000" algn="tl">
                    <a:srgbClr val="C0C0C0"/>
                  </a:outerShdw>
                </a:effectLst>
                <a:sym typeface="Symbol" pitchFamily="18" charset="2"/>
              </a:rPr>
              <a:t></a:t>
            </a:r>
            <a:r>
              <a:rPr lang="en-US" sz="2600" b="1" smtClean="0">
                <a:effectLst>
                  <a:outerShdw blurRad="38100" dist="38100" dir="2700000" algn="tl">
                    <a:srgbClr val="C0C0C0"/>
                  </a:outerShdw>
                </a:effectLst>
              </a:rPr>
              <a:t> P</a:t>
            </a:r>
            <a:r>
              <a:rPr lang="en-US" sz="2600" b="1" baseline="-25000" smtClean="0">
                <a:effectLst>
                  <a:outerShdw blurRad="38100" dist="38100" dir="2700000" algn="tl">
                    <a:srgbClr val="C0C0C0"/>
                  </a:outerShdw>
                </a:effectLst>
              </a:rPr>
              <a:t>0</a:t>
            </a:r>
            <a:r>
              <a:rPr lang="en-US" sz="2600" b="1" smtClean="0">
                <a:effectLst>
                  <a:outerShdw blurRad="38100" dist="38100" dir="2700000" algn="tl">
                    <a:srgbClr val="C0C0C0"/>
                  </a:outerShdw>
                </a:effectLst>
              </a:rPr>
              <a:t>)</a:t>
            </a:r>
            <a:endParaRPr lang="ru-RU" sz="2600" b="1" smtClean="0">
              <a:effectLst>
                <a:outerShdw blurRad="38100" dist="38100" dir="2700000" algn="tl">
                  <a:srgbClr val="C0C0C0"/>
                </a:outerShdw>
              </a:effectLst>
            </a:endParaRPr>
          </a:p>
          <a:p>
            <a:pPr>
              <a:defRPr/>
            </a:pPr>
            <a:r>
              <a:rPr lang="ru-RU" sz="2600" smtClean="0"/>
              <a:t>Сумма равна произведению логического сложения (</a:t>
            </a:r>
            <a:r>
              <a:rPr lang="ru-RU" sz="2600" b="1" smtClean="0">
                <a:effectLst>
                  <a:outerShdw blurRad="38100" dist="38100" dir="2700000" algn="tl">
                    <a:srgbClr val="C0C0C0"/>
                  </a:outerShdw>
                </a:effectLst>
              </a:rPr>
              <a:t>А</a:t>
            </a:r>
            <a:r>
              <a:rPr lang="ru-RU" sz="2600" smtClean="0"/>
              <a:t>, </a:t>
            </a:r>
            <a:r>
              <a:rPr lang="ru-RU" sz="2600" b="1" smtClean="0">
                <a:effectLst>
                  <a:outerShdw blurRad="38100" dist="38100" dir="2700000" algn="tl">
                    <a:srgbClr val="C0C0C0"/>
                  </a:outerShdw>
                </a:effectLst>
              </a:rPr>
              <a:t>В</a:t>
            </a:r>
            <a:r>
              <a:rPr lang="ru-RU" sz="2600" smtClean="0"/>
              <a:t> и </a:t>
            </a:r>
            <a:r>
              <a:rPr lang="ru-RU" sz="2600" b="1" smtClean="0">
                <a:effectLst>
                  <a:outerShdw blurRad="38100" dist="38100" dir="2700000" algn="tl">
                    <a:srgbClr val="C0C0C0"/>
                  </a:outerShdw>
                </a:effectLst>
              </a:rPr>
              <a:t>Р</a:t>
            </a:r>
            <a:r>
              <a:rPr lang="ru-RU" sz="2600" b="1" baseline="-25000" smtClean="0">
                <a:effectLst>
                  <a:outerShdw blurRad="38100" dist="38100" dir="2700000" algn="tl">
                    <a:srgbClr val="C0C0C0"/>
                  </a:outerShdw>
                </a:effectLst>
              </a:rPr>
              <a:t>0</a:t>
            </a:r>
            <a:r>
              <a:rPr lang="ru-RU" sz="2600" smtClean="0"/>
              <a:t>) на инвертированный перенос </a:t>
            </a:r>
            <a:r>
              <a:rPr lang="en-US" sz="2600" b="1" smtClean="0">
                <a:effectLst>
                  <a:outerShdw blurRad="38100" dist="38100" dir="2700000" algn="tl">
                    <a:srgbClr val="C0C0C0"/>
                  </a:outerShdw>
                </a:effectLst>
                <a:cs typeface="Times New Roman" pitchFamily="18" charset="0"/>
              </a:rPr>
              <a:t>¬</a:t>
            </a:r>
            <a:r>
              <a:rPr lang="ru-RU" sz="2600" b="1" smtClean="0">
                <a:effectLst>
                  <a:outerShdw blurRad="38100" dist="38100" dir="2700000" algn="tl">
                    <a:srgbClr val="C0C0C0"/>
                  </a:outerShdw>
                </a:effectLst>
                <a:cs typeface="Times New Roman" pitchFamily="18" charset="0"/>
              </a:rPr>
              <a:t>Р</a:t>
            </a:r>
            <a:r>
              <a:rPr lang="ru-RU" sz="2600" smtClean="0">
                <a:cs typeface="Times New Roman" pitchFamily="18" charset="0"/>
              </a:rPr>
              <a:t>:</a:t>
            </a:r>
          </a:p>
          <a:p>
            <a:pPr algn="ctr">
              <a:buFont typeface="Wingdings" pitchFamily="2" charset="2"/>
              <a:buNone/>
              <a:defRPr/>
            </a:pPr>
            <a:r>
              <a:rPr lang="en-US" sz="2600" b="1" smtClean="0">
                <a:effectLst>
                  <a:outerShdw blurRad="38100" dist="38100" dir="2700000" algn="tl">
                    <a:srgbClr val="C0C0C0"/>
                  </a:outerShdw>
                </a:effectLst>
                <a:cs typeface="Times New Roman" pitchFamily="18" charset="0"/>
              </a:rPr>
              <a:t>S = (</a:t>
            </a:r>
            <a:r>
              <a:rPr lang="ru-RU" sz="2600" b="1" smtClean="0">
                <a:effectLst>
                  <a:outerShdw blurRad="38100" dist="38100" dir="2700000" algn="tl">
                    <a:srgbClr val="C0C0C0"/>
                  </a:outerShdw>
                </a:effectLst>
              </a:rPr>
              <a:t>А</a:t>
            </a:r>
            <a:r>
              <a:rPr lang="en-US" sz="2600" b="1" smtClean="0">
                <a:effectLst>
                  <a:outerShdw blurRad="38100" dist="38100" dir="2700000" algn="tl">
                    <a:srgbClr val="C0C0C0"/>
                  </a:outerShdw>
                </a:effectLst>
              </a:rPr>
              <a:t> </a:t>
            </a:r>
            <a:r>
              <a:rPr lang="en-US" sz="2600" b="1" smtClean="0">
                <a:effectLst>
                  <a:outerShdw blurRad="38100" dist="38100" dir="2700000" algn="tl">
                    <a:srgbClr val="C0C0C0"/>
                  </a:outerShdw>
                </a:effectLst>
                <a:sym typeface="Symbol" pitchFamily="18" charset="2"/>
              </a:rPr>
              <a:t></a:t>
            </a:r>
            <a:r>
              <a:rPr lang="ru-RU" sz="2600" b="1" smtClean="0">
                <a:effectLst>
                  <a:outerShdw blurRad="38100" dist="38100" dir="2700000" algn="tl">
                    <a:srgbClr val="C0C0C0"/>
                  </a:outerShdw>
                </a:effectLst>
              </a:rPr>
              <a:t> В </a:t>
            </a:r>
            <a:r>
              <a:rPr lang="en-US" sz="2600" b="1" smtClean="0">
                <a:effectLst>
                  <a:outerShdw blurRad="38100" dist="38100" dir="2700000" algn="tl">
                    <a:srgbClr val="C0C0C0"/>
                  </a:outerShdw>
                </a:effectLst>
                <a:sym typeface="Symbol" pitchFamily="18" charset="2"/>
              </a:rPr>
              <a:t></a:t>
            </a:r>
            <a:r>
              <a:rPr lang="ru-RU" sz="2600" b="1" smtClean="0">
                <a:effectLst>
                  <a:outerShdw blurRad="38100" dist="38100" dir="2700000" algn="tl">
                    <a:srgbClr val="C0C0C0"/>
                  </a:outerShdw>
                </a:effectLst>
              </a:rPr>
              <a:t> Р</a:t>
            </a:r>
            <a:r>
              <a:rPr lang="ru-RU" sz="2600" b="1" baseline="-25000" smtClean="0">
                <a:effectLst>
                  <a:outerShdw blurRad="38100" dist="38100" dir="2700000" algn="tl">
                    <a:srgbClr val="C0C0C0"/>
                  </a:outerShdw>
                </a:effectLst>
              </a:rPr>
              <a:t>0</a:t>
            </a:r>
            <a:r>
              <a:rPr lang="en-US" sz="2600" b="1" smtClean="0">
                <a:effectLst>
                  <a:outerShdw blurRad="38100" dist="38100" dir="2700000" algn="tl">
                    <a:srgbClr val="C0C0C0"/>
                  </a:outerShdw>
                </a:effectLst>
                <a:cs typeface="Times New Roman" pitchFamily="18" charset="0"/>
              </a:rPr>
              <a:t>) </a:t>
            </a:r>
            <a:r>
              <a:rPr lang="ru-RU" sz="2600" b="1" smtClean="0">
                <a:effectLst>
                  <a:outerShdw blurRad="38100" dist="38100" dir="2700000" algn="tl">
                    <a:srgbClr val="C0C0C0"/>
                  </a:outerShdw>
                </a:effectLst>
                <a:sym typeface="Symbol" pitchFamily="18" charset="2"/>
              </a:rPr>
              <a:t></a:t>
            </a:r>
            <a:r>
              <a:rPr lang="en-US" sz="2600" b="1" smtClean="0">
                <a:effectLst>
                  <a:outerShdw blurRad="38100" dist="38100" dir="2700000" algn="tl">
                    <a:srgbClr val="C0C0C0"/>
                  </a:outerShdw>
                </a:effectLst>
                <a:cs typeface="Times New Roman" pitchFamily="18" charset="0"/>
              </a:rPr>
              <a:t> ¬</a:t>
            </a:r>
            <a:r>
              <a:rPr lang="ru-RU" sz="2600" b="1" smtClean="0">
                <a:effectLst>
                  <a:outerShdw blurRad="38100" dist="38100" dir="2700000" algn="tl">
                    <a:srgbClr val="C0C0C0"/>
                  </a:outerShdw>
                </a:effectLst>
                <a:cs typeface="Times New Roman" pitchFamily="18" charset="0"/>
              </a:rPr>
              <a:t>Р</a:t>
            </a:r>
          </a:p>
          <a:p>
            <a:pPr>
              <a:defRPr/>
            </a:pPr>
            <a:r>
              <a:rPr lang="ru-RU" sz="2600" smtClean="0"/>
              <a:t>Это выражение справедливо во всех случаях, кроме одного, когда </a:t>
            </a:r>
            <a:r>
              <a:rPr lang="ru-RU" sz="2600" b="1" smtClean="0">
                <a:effectLst>
                  <a:outerShdw blurRad="38100" dist="38100" dir="2700000" algn="tl">
                    <a:srgbClr val="C0C0C0"/>
                  </a:outerShdw>
                </a:effectLst>
              </a:rPr>
              <a:t>А</a:t>
            </a:r>
            <a:r>
              <a:rPr lang="ru-RU" sz="2600" smtClean="0"/>
              <a:t>, </a:t>
            </a:r>
            <a:r>
              <a:rPr lang="ru-RU" sz="2600" b="1" smtClean="0">
                <a:effectLst>
                  <a:outerShdw blurRad="38100" dist="38100" dir="2700000" algn="tl">
                    <a:srgbClr val="C0C0C0"/>
                  </a:outerShdw>
                </a:effectLst>
              </a:rPr>
              <a:t>В</a:t>
            </a:r>
            <a:r>
              <a:rPr lang="ru-RU" sz="2600" smtClean="0"/>
              <a:t> и </a:t>
            </a:r>
            <a:r>
              <a:rPr lang="ru-RU" sz="2600" b="1" smtClean="0">
                <a:effectLst>
                  <a:outerShdw blurRad="38100" dist="38100" dir="2700000" algn="tl">
                    <a:srgbClr val="C0C0C0"/>
                  </a:outerShdw>
                </a:effectLst>
              </a:rPr>
              <a:t>Р</a:t>
            </a:r>
            <a:r>
              <a:rPr lang="ru-RU" sz="2600" b="1" baseline="-25000" smtClean="0">
                <a:effectLst>
                  <a:outerShdw blurRad="38100" dist="38100" dir="2700000" algn="tl">
                    <a:srgbClr val="C0C0C0"/>
                  </a:outerShdw>
                </a:effectLst>
              </a:rPr>
              <a:t>0</a:t>
            </a:r>
            <a:r>
              <a:rPr lang="ru-RU" sz="2600" smtClean="0"/>
              <a:t> равны </a:t>
            </a:r>
            <a:r>
              <a:rPr lang="ru-RU" sz="2600" b="1" smtClean="0">
                <a:effectLst>
                  <a:outerShdw blurRad="38100" dist="38100" dir="2700000" algn="tl">
                    <a:srgbClr val="C0C0C0"/>
                  </a:outerShdw>
                </a:effectLst>
              </a:rPr>
              <a:t>1</a:t>
            </a:r>
            <a:r>
              <a:rPr lang="ru-RU" sz="2600" smtClean="0"/>
              <a:t>:</a:t>
            </a:r>
          </a:p>
          <a:p>
            <a:pPr>
              <a:buFont typeface="Wingdings" pitchFamily="2" charset="2"/>
              <a:buNone/>
              <a:defRPr/>
            </a:pPr>
            <a:endParaRPr lang="en-US" sz="2600" smtClean="0">
              <a:cs typeface="Times New Roman"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defRPr/>
            </a:pPr>
            <a:r>
              <a:rPr lang="ru-RU" sz="3800" dirty="0" smtClean="0"/>
              <a:t>Формула полного </a:t>
            </a:r>
            <a:br>
              <a:rPr lang="ru-RU" sz="3800" dirty="0" smtClean="0"/>
            </a:br>
            <a:r>
              <a:rPr lang="ru-RU" sz="3800" dirty="0" smtClean="0"/>
              <a:t>одноразрядного сумматора</a:t>
            </a:r>
          </a:p>
        </p:txBody>
      </p:sp>
      <p:sp>
        <p:nvSpPr>
          <p:cNvPr id="45059" name="Rectangle 3"/>
          <p:cNvSpPr>
            <a:spLocks noGrp="1" noChangeArrowheads="1"/>
          </p:cNvSpPr>
          <p:nvPr>
            <p:ph type="body" idx="1"/>
          </p:nvPr>
        </p:nvSpPr>
        <p:spPr/>
        <p:txBody>
          <a:bodyPr/>
          <a:lstStyle/>
          <a:p>
            <a:pPr>
              <a:buFont typeface="Wingdings" pitchFamily="2" charset="2"/>
              <a:buNone/>
              <a:defRPr/>
            </a:pPr>
            <a:r>
              <a:rPr lang="ru-RU" smtClean="0"/>
              <a:t>	Правильное значение суммы – </a:t>
            </a:r>
            <a:r>
              <a:rPr lang="ru-RU" b="1" smtClean="0">
                <a:effectLst>
                  <a:outerShdw blurRad="38100" dist="38100" dir="2700000" algn="tl">
                    <a:srgbClr val="C0C0C0"/>
                  </a:outerShdw>
                </a:effectLst>
              </a:rPr>
              <a:t>1</a:t>
            </a:r>
            <a:r>
              <a:rPr lang="ru-RU" smtClean="0"/>
              <a:t>. Для ее получения необходимо полученное выражение сложить с произведением этих же переменных:</a:t>
            </a:r>
          </a:p>
          <a:p>
            <a:pPr>
              <a:buFont typeface="Wingdings" pitchFamily="2" charset="2"/>
              <a:buNone/>
              <a:defRPr/>
            </a:pPr>
            <a:endParaRPr lang="ru-RU" smtClean="0"/>
          </a:p>
          <a:p>
            <a:pPr algn="ctr">
              <a:buFont typeface="Wingdings" pitchFamily="2" charset="2"/>
              <a:buNone/>
              <a:defRPr/>
            </a:pPr>
            <a:r>
              <a:rPr lang="en-US" sz="3400" b="1" smtClean="0">
                <a:solidFill>
                  <a:schemeClr val="accent1"/>
                </a:solidFill>
                <a:cs typeface="Times New Roman" pitchFamily="18" charset="0"/>
              </a:rPr>
              <a:t>S = (</a:t>
            </a:r>
            <a:r>
              <a:rPr lang="ru-RU" sz="3400" b="1" smtClean="0">
                <a:solidFill>
                  <a:schemeClr val="accent1"/>
                </a:solidFill>
              </a:rPr>
              <a:t>А</a:t>
            </a:r>
            <a:r>
              <a:rPr lang="en-US" sz="3400" b="1" smtClean="0">
                <a:solidFill>
                  <a:schemeClr val="accent1"/>
                </a:solidFill>
              </a:rPr>
              <a:t> </a:t>
            </a:r>
            <a:r>
              <a:rPr lang="en-US" sz="3400" b="1" smtClean="0">
                <a:solidFill>
                  <a:schemeClr val="accent1"/>
                </a:solidFill>
                <a:sym typeface="Symbol" pitchFamily="18" charset="2"/>
              </a:rPr>
              <a:t></a:t>
            </a:r>
            <a:r>
              <a:rPr lang="ru-RU" sz="3400" b="1" smtClean="0">
                <a:solidFill>
                  <a:schemeClr val="accent1"/>
                </a:solidFill>
              </a:rPr>
              <a:t> В </a:t>
            </a:r>
            <a:r>
              <a:rPr lang="en-US" sz="3400" b="1" smtClean="0">
                <a:solidFill>
                  <a:schemeClr val="accent1"/>
                </a:solidFill>
                <a:sym typeface="Symbol" pitchFamily="18" charset="2"/>
              </a:rPr>
              <a:t></a:t>
            </a:r>
            <a:r>
              <a:rPr lang="ru-RU" sz="3400" b="1" smtClean="0">
                <a:solidFill>
                  <a:schemeClr val="accent1"/>
                </a:solidFill>
              </a:rPr>
              <a:t> Р</a:t>
            </a:r>
            <a:r>
              <a:rPr lang="ru-RU" sz="3400" b="1" baseline="-25000" smtClean="0">
                <a:solidFill>
                  <a:schemeClr val="accent1"/>
                </a:solidFill>
              </a:rPr>
              <a:t>0</a:t>
            </a:r>
            <a:r>
              <a:rPr lang="en-US" sz="3400" b="1" smtClean="0">
                <a:solidFill>
                  <a:schemeClr val="accent1"/>
                </a:solidFill>
                <a:cs typeface="Times New Roman" pitchFamily="18" charset="0"/>
              </a:rPr>
              <a:t>) </a:t>
            </a:r>
            <a:r>
              <a:rPr lang="ru-RU" sz="3400" b="1" smtClean="0">
                <a:solidFill>
                  <a:schemeClr val="accent1"/>
                </a:solidFill>
                <a:sym typeface="Symbol" pitchFamily="18" charset="2"/>
              </a:rPr>
              <a:t></a:t>
            </a:r>
            <a:r>
              <a:rPr lang="en-US" sz="3400" b="1" smtClean="0">
                <a:solidFill>
                  <a:schemeClr val="accent1"/>
                </a:solidFill>
                <a:cs typeface="Times New Roman" pitchFamily="18" charset="0"/>
              </a:rPr>
              <a:t> ¬</a:t>
            </a:r>
            <a:r>
              <a:rPr lang="ru-RU" sz="3400" b="1" smtClean="0">
                <a:solidFill>
                  <a:schemeClr val="accent1"/>
                </a:solidFill>
                <a:cs typeface="Times New Roman" pitchFamily="18" charset="0"/>
              </a:rPr>
              <a:t>Р </a:t>
            </a:r>
            <a:r>
              <a:rPr lang="en-US" sz="3400" b="1" smtClean="0">
                <a:solidFill>
                  <a:schemeClr val="accent1"/>
                </a:solidFill>
                <a:sym typeface="Symbol" pitchFamily="18" charset="2"/>
              </a:rPr>
              <a:t></a:t>
            </a:r>
            <a:r>
              <a:rPr lang="ru-RU" sz="3400" b="1" smtClean="0">
                <a:solidFill>
                  <a:schemeClr val="accent1"/>
                </a:solidFill>
                <a:sym typeface="Symbol" pitchFamily="18" charset="2"/>
              </a:rPr>
              <a:t> (</a:t>
            </a:r>
            <a:r>
              <a:rPr lang="ru-RU" sz="3400" b="1" smtClean="0">
                <a:solidFill>
                  <a:schemeClr val="accent1"/>
                </a:solidFill>
              </a:rPr>
              <a:t>А</a:t>
            </a:r>
            <a:r>
              <a:rPr lang="en-US" sz="3400" b="1" smtClean="0">
                <a:solidFill>
                  <a:schemeClr val="accent1"/>
                </a:solidFill>
              </a:rPr>
              <a:t> </a:t>
            </a:r>
            <a:r>
              <a:rPr lang="ru-RU" sz="3400" b="1" smtClean="0">
                <a:solidFill>
                  <a:schemeClr val="accent1"/>
                </a:solidFill>
                <a:sym typeface="Symbol" pitchFamily="18" charset="2"/>
              </a:rPr>
              <a:t></a:t>
            </a:r>
            <a:r>
              <a:rPr lang="ru-RU" sz="3400" b="1" smtClean="0">
                <a:solidFill>
                  <a:schemeClr val="accent1"/>
                </a:solidFill>
              </a:rPr>
              <a:t> В </a:t>
            </a:r>
            <a:r>
              <a:rPr lang="ru-RU" sz="3400" b="1" smtClean="0">
                <a:solidFill>
                  <a:schemeClr val="accent1"/>
                </a:solidFill>
                <a:sym typeface="Symbol" pitchFamily="18" charset="2"/>
              </a:rPr>
              <a:t></a:t>
            </a:r>
            <a:r>
              <a:rPr lang="ru-RU" sz="3400" b="1" smtClean="0">
                <a:solidFill>
                  <a:schemeClr val="accent1"/>
                </a:solidFill>
              </a:rPr>
              <a:t> Р</a:t>
            </a:r>
            <a:r>
              <a:rPr lang="ru-RU" sz="3400" b="1" baseline="-25000" smtClean="0">
                <a:solidFill>
                  <a:schemeClr val="accent1"/>
                </a:solidFill>
              </a:rPr>
              <a:t>0</a:t>
            </a:r>
            <a:r>
              <a:rPr lang="ru-RU" sz="3400" b="1" smtClean="0">
                <a:solidFill>
                  <a:schemeClr val="accent1"/>
                </a:solidFill>
                <a:sym typeface="Symbol" pitchFamily="18" charset="2"/>
              </a:rPr>
              <a:t>)</a:t>
            </a:r>
            <a:endParaRPr lang="ru-RU" sz="3400" b="1" smtClean="0">
              <a:solidFill>
                <a:schemeClr val="accent1"/>
              </a:solidFill>
            </a:endParaRPr>
          </a:p>
          <a:p>
            <a:pPr>
              <a:defRPr/>
            </a:pPr>
            <a:endParaRPr lang="ru-RU"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ru-RU" smtClean="0"/>
              <a:t>Многоразрядный сумматор</a:t>
            </a:r>
          </a:p>
        </p:txBody>
      </p:sp>
      <p:sp>
        <p:nvSpPr>
          <p:cNvPr id="22531" name="Rectangle 3"/>
          <p:cNvSpPr>
            <a:spLocks noGrp="1" noChangeArrowheads="1"/>
          </p:cNvSpPr>
          <p:nvPr>
            <p:ph type="body" idx="1"/>
          </p:nvPr>
        </p:nvSpPr>
        <p:spPr/>
        <p:txBody>
          <a:bodyPr/>
          <a:lstStyle/>
          <a:p>
            <a:pPr>
              <a:buNone/>
            </a:pPr>
            <a:r>
              <a:rPr lang="ru-RU" dirty="0" smtClean="0"/>
              <a:t>	Построен на основе полных одноразрядных сумматоров (по одному на каждый разряд), причем на каждый разряд ставится одноразрядный сумматор так, чтобы выход (перенос) сумматора младшего разряда был подключен ко входу сумматора старшего разряда</a:t>
            </a:r>
          </a:p>
          <a:p>
            <a:endParaRPr lang="ru-RU"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defRPr/>
            </a:pPr>
            <a:r>
              <a:rPr lang="ru-RU" smtClean="0"/>
              <a:t>Многоразрядный сумматор</a:t>
            </a:r>
          </a:p>
        </p:txBody>
      </p:sp>
      <p:sp>
        <p:nvSpPr>
          <p:cNvPr id="22531" name="Rectangle 3"/>
          <p:cNvSpPr>
            <a:spLocks noGrp="1" noChangeArrowheads="1"/>
          </p:cNvSpPr>
          <p:nvPr>
            <p:ph type="body" idx="1"/>
          </p:nvPr>
        </p:nvSpPr>
        <p:spPr>
          <a:xfrm>
            <a:off x="457200" y="1600201"/>
            <a:ext cx="8229600" cy="1396752"/>
          </a:xfrm>
        </p:spPr>
        <p:txBody>
          <a:bodyPr/>
          <a:lstStyle/>
          <a:p>
            <a:pPr indent="12700">
              <a:buNone/>
            </a:pPr>
            <a:r>
              <a:rPr lang="ru-RU" sz="2000" dirty="0" smtClean="0"/>
              <a:t>Рассмотрим, как складываются два трехразрядных числа:</a:t>
            </a:r>
            <a:br>
              <a:rPr lang="ru-RU" sz="2000" dirty="0" smtClean="0"/>
            </a:br>
            <a:r>
              <a:rPr lang="ru-RU" sz="2000" dirty="0" smtClean="0"/>
              <a:t> X = 110</a:t>
            </a:r>
            <a:r>
              <a:rPr lang="ru-RU" sz="2000" baseline="-25000" dirty="0" smtClean="0"/>
              <a:t>2   </a:t>
            </a:r>
            <a:r>
              <a:rPr lang="ru-RU" sz="2000" dirty="0" smtClean="0"/>
              <a:t>и Y = 011</a:t>
            </a:r>
            <a:r>
              <a:rPr lang="ru-RU" sz="2000" baseline="-25000" dirty="0" smtClean="0"/>
              <a:t>2  </a:t>
            </a:r>
            <a:r>
              <a:rPr lang="ru-RU" sz="2000" dirty="0" smtClean="0"/>
              <a:t>. Сумма Z = 1001</a:t>
            </a:r>
            <a:r>
              <a:rPr lang="ru-RU" sz="2000" baseline="-25000" dirty="0" smtClean="0"/>
              <a:t>2 </a:t>
            </a:r>
            <a:r>
              <a:rPr lang="ru-RU" sz="2000" dirty="0" smtClean="0"/>
              <a:t> состоит из четырех бит, поэтому на выходе последнего сумматора бит переноса будет равен 1.</a:t>
            </a:r>
          </a:p>
          <a:p>
            <a:pPr indent="12700"/>
            <a:endParaRPr lang="ru-RU" sz="2000" dirty="0" smtClean="0"/>
          </a:p>
        </p:txBody>
      </p:sp>
      <p:pic>
        <p:nvPicPr>
          <p:cNvPr id="78850" name="Picture 2"/>
          <p:cNvPicPr>
            <a:picLocks noChangeAspect="1" noChangeArrowheads="1"/>
          </p:cNvPicPr>
          <p:nvPr/>
        </p:nvPicPr>
        <p:blipFill>
          <a:blip r:embed="rId2" cstate="print"/>
          <a:srcRect l="33071" t="33566" r="37229" b="49154"/>
          <a:stretch>
            <a:fillRect/>
          </a:stretch>
        </p:blipFill>
        <p:spPr bwMode="auto">
          <a:xfrm>
            <a:off x="1331640" y="3140968"/>
            <a:ext cx="6336704" cy="2304256"/>
          </a:xfrm>
          <a:prstGeom prst="rect">
            <a:avLst/>
          </a:prstGeom>
          <a:noFill/>
          <a:ln w="28575" cap="flat" cmpd="sng">
            <a:noFill/>
            <a:prstDash val="solid"/>
            <a:miter lim="800000"/>
            <a:headEnd type="none" w="med" len="med"/>
            <a:tailEnd type="none" w="med" len="lg"/>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286000" y="433765"/>
            <a:ext cx="3143250" cy="677108"/>
          </a:xfrm>
          <a:prstGeom prst="rect">
            <a:avLst/>
          </a:prstGeom>
          <a:noFill/>
          <a:ln w="9525">
            <a:noFill/>
            <a:miter lim="800000"/>
            <a:headEnd/>
            <a:tailEnd/>
          </a:ln>
          <a:effectLst/>
        </p:spPr>
        <p:txBody>
          <a:bodyPr anchor="ctr">
            <a:spAutoFit/>
          </a:bodyPr>
          <a:lstStyle/>
          <a:p>
            <a:pPr>
              <a:defRPr/>
            </a:pPr>
            <a:r>
              <a:rPr lang="ru-RU" sz="3800" b="1" dirty="0" smtClean="0">
                <a:solidFill>
                  <a:schemeClr val="tx2"/>
                </a:solidFill>
                <a:effectLst>
                  <a:outerShdw blurRad="38100" dist="38100" dir="2700000" algn="tl">
                    <a:srgbClr val="C0C0C0"/>
                  </a:outerShdw>
                </a:effectLst>
                <a:latin typeface="+mj-lt"/>
                <a:ea typeface="+mj-ea"/>
                <a:cs typeface="+mj-cs"/>
              </a:rPr>
              <a:t>Триггер</a:t>
            </a:r>
            <a:endParaRPr lang="en-US" sz="3800" b="1" dirty="0">
              <a:solidFill>
                <a:schemeClr val="tx2"/>
              </a:solidFill>
              <a:effectLst>
                <a:outerShdw blurRad="38100" dist="38100" dir="2700000" algn="tl">
                  <a:srgbClr val="C0C0C0"/>
                </a:outerShdw>
              </a:effectLst>
              <a:latin typeface="+mj-lt"/>
              <a:ea typeface="+mj-ea"/>
              <a:cs typeface="+mj-cs"/>
            </a:endParaRPr>
          </a:p>
        </p:txBody>
      </p:sp>
      <p:sp>
        <p:nvSpPr>
          <p:cNvPr id="3" name="Прямоугольник 2"/>
          <p:cNvSpPr/>
          <p:nvPr/>
        </p:nvSpPr>
        <p:spPr>
          <a:xfrm>
            <a:off x="395536" y="1700808"/>
            <a:ext cx="7572375" cy="3108543"/>
          </a:xfrm>
          <a:prstGeom prst="rect">
            <a:avLst/>
          </a:prstGeom>
        </p:spPr>
        <p:txBody>
          <a:bodyPr wrap="square">
            <a:spAutoFit/>
          </a:bodyPr>
          <a:lstStyle/>
          <a:p>
            <a:pPr indent="449263" fontAlgn="auto">
              <a:spcBef>
                <a:spcPts val="0"/>
              </a:spcBef>
              <a:spcAft>
                <a:spcPts val="0"/>
              </a:spcAft>
              <a:defRPr/>
            </a:pPr>
            <a:r>
              <a:rPr lang="ru-RU" sz="2800" dirty="0">
                <a:latin typeface="+mn-lt"/>
              </a:rPr>
              <a:t>Для хранения информации в оперативной памяти компьютера, а также во внутренних регистрах процессора используются триггеры. Триггер может находиться в одном из двух устойчивых состояний, что позволяет запоминать, хранить и считывать 1 бит информации.</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357188" y="1504841"/>
            <a:ext cx="7500937" cy="3108543"/>
          </a:xfrm>
          <a:prstGeom prst="rect">
            <a:avLst/>
          </a:prstGeom>
          <a:noFill/>
          <a:ln w="9525">
            <a:noFill/>
            <a:miter lim="800000"/>
            <a:headEnd/>
            <a:tailEnd/>
          </a:ln>
          <a:effectLst/>
        </p:spPr>
        <p:txBody>
          <a:bodyPr anchor="ctr">
            <a:spAutoFit/>
          </a:bodyPr>
          <a:lstStyle/>
          <a:p>
            <a:pPr indent="342900">
              <a:defRPr/>
            </a:pPr>
            <a:r>
              <a:rPr lang="ru-RU" sz="2800" b="1" dirty="0">
                <a:effectLst>
                  <a:outerShdw blurRad="38100" dist="38100" dir="2700000" algn="tl">
                    <a:srgbClr val="C0C0C0"/>
                  </a:outerShdw>
                </a:effectLst>
                <a:cs typeface="Times New Roman" pitchFamily="18" charset="0"/>
              </a:rPr>
              <a:t>Самый простой триггер – </a:t>
            </a:r>
            <a:r>
              <a:rPr lang="en-US" sz="2800" b="1" dirty="0">
                <a:solidFill>
                  <a:srgbClr val="7030A0"/>
                </a:solidFill>
                <a:effectLst>
                  <a:outerShdw blurRad="38100" dist="38100" dir="2700000" algn="tl">
                    <a:srgbClr val="C0C0C0"/>
                  </a:outerShdw>
                </a:effectLst>
                <a:cs typeface="Times New Roman" pitchFamily="18" charset="0"/>
              </a:rPr>
              <a:t>RS</a:t>
            </a:r>
            <a:r>
              <a:rPr lang="ru-RU" sz="2800" b="1" dirty="0">
                <a:solidFill>
                  <a:srgbClr val="7030A0"/>
                </a:solidFill>
                <a:effectLst>
                  <a:outerShdw blurRad="38100" dist="38100" dir="2700000" algn="tl">
                    <a:srgbClr val="C0C0C0"/>
                  </a:outerShdw>
                </a:effectLst>
                <a:cs typeface="Times New Roman" pitchFamily="18" charset="0"/>
              </a:rPr>
              <a:t>-триггер. </a:t>
            </a:r>
            <a:r>
              <a:rPr lang="ru-RU" sz="2800" b="1" dirty="0">
                <a:effectLst>
                  <a:outerShdw blurRad="38100" dist="38100" dir="2700000" algn="tl">
                    <a:srgbClr val="C0C0C0"/>
                  </a:outerShdw>
                </a:effectLst>
                <a:cs typeface="Times New Roman" pitchFamily="18" charset="0"/>
              </a:rPr>
              <a:t>Он состоит из двух логических элементов </a:t>
            </a:r>
            <a:r>
              <a:rPr lang="ru-RU" sz="2800" b="1" dirty="0">
                <a:solidFill>
                  <a:srgbClr val="7030A0"/>
                </a:solidFill>
                <a:effectLst>
                  <a:outerShdw blurRad="38100" dist="38100" dir="2700000" algn="tl">
                    <a:srgbClr val="C0C0C0"/>
                  </a:outerShdw>
                </a:effectLst>
                <a:cs typeface="Times New Roman" pitchFamily="18" charset="0"/>
              </a:rPr>
              <a:t>ИЛИ-НЕ</a:t>
            </a:r>
            <a:r>
              <a:rPr lang="ru-RU" sz="2800" b="1" dirty="0">
                <a:effectLst>
                  <a:outerShdw blurRad="38100" dist="38100" dir="2700000" algn="tl">
                    <a:srgbClr val="C0C0C0"/>
                  </a:outerShdw>
                </a:effectLst>
                <a:cs typeface="Times New Roman" pitchFamily="18" charset="0"/>
              </a:rPr>
              <a:t>, которые реализуют логическую функцию </a:t>
            </a:r>
            <a:r>
              <a:rPr lang="en-US" sz="2800" b="1" dirty="0">
                <a:effectLst>
                  <a:outerShdw blurRad="38100" dist="38100" dir="2700000" algn="tl">
                    <a:srgbClr val="C0C0C0"/>
                  </a:outerShdw>
                </a:effectLst>
                <a:cs typeface="Times New Roman" pitchFamily="18" charset="0"/>
              </a:rPr>
              <a:t>F</a:t>
            </a:r>
            <a:r>
              <a:rPr lang="en-US" sz="2800" b="1" baseline="-30000" dirty="0">
                <a:effectLst>
                  <a:outerShdw blurRad="38100" dist="38100" dir="2700000" algn="tl">
                    <a:srgbClr val="C0C0C0"/>
                  </a:outerShdw>
                </a:effectLst>
                <a:cs typeface="Times New Roman" pitchFamily="18" charset="0"/>
              </a:rPr>
              <a:t>9</a:t>
            </a:r>
            <a:r>
              <a:rPr lang="ru-RU" sz="2800" b="1" dirty="0">
                <a:effectLst>
                  <a:outerShdw blurRad="38100" dist="38100" dir="2700000" algn="tl">
                    <a:srgbClr val="C0C0C0"/>
                  </a:outerShdw>
                </a:effectLst>
                <a:cs typeface="Times New Roman" pitchFamily="18" charset="0"/>
              </a:rPr>
              <a:t>.</a:t>
            </a:r>
            <a:endParaRPr lang="ru-RU" sz="2000" b="1" dirty="0">
              <a:effectLst>
                <a:outerShdw blurRad="38100" dist="38100" dir="2700000" algn="tl">
                  <a:srgbClr val="C0C0C0"/>
                </a:outerShdw>
              </a:effectLst>
            </a:endParaRPr>
          </a:p>
          <a:p>
            <a:pPr indent="342900" eaLnBrk="0" hangingPunct="0">
              <a:defRPr/>
            </a:pPr>
            <a:r>
              <a:rPr lang="ru-RU" sz="2800" b="1" dirty="0" smtClean="0">
                <a:effectLst>
                  <a:outerShdw blurRad="38100" dist="38100" dir="2700000" algn="tl">
                    <a:srgbClr val="C0C0C0"/>
                  </a:outerShdw>
                </a:effectLst>
                <a:cs typeface="Times New Roman" pitchFamily="18" charset="0"/>
              </a:rPr>
              <a:t>Триггер </a:t>
            </a:r>
            <a:r>
              <a:rPr lang="ru-RU" sz="2800" b="1" dirty="0">
                <a:effectLst>
                  <a:outerShdw blurRad="38100" dist="38100" dir="2700000" algn="tl">
                    <a:srgbClr val="C0C0C0"/>
                  </a:outerShdw>
                </a:effectLst>
                <a:cs typeface="Times New Roman" pitchFamily="18" charset="0"/>
              </a:rPr>
              <a:t>имеет два входа </a:t>
            </a:r>
            <a:r>
              <a:rPr lang="en-US" sz="2800" b="1" dirty="0">
                <a:solidFill>
                  <a:srgbClr val="7030A0"/>
                </a:solidFill>
                <a:effectLst>
                  <a:outerShdw blurRad="38100" dist="38100" dir="2700000" algn="tl">
                    <a:srgbClr val="C0C0C0"/>
                  </a:outerShdw>
                </a:effectLst>
                <a:cs typeface="Times New Roman" pitchFamily="18" charset="0"/>
              </a:rPr>
              <a:t>S</a:t>
            </a:r>
            <a:r>
              <a:rPr lang="ru-RU" sz="2800" b="1" dirty="0">
                <a:solidFill>
                  <a:srgbClr val="7030A0"/>
                </a:solidFill>
                <a:effectLst>
                  <a:outerShdw blurRad="38100" dist="38100" dir="2700000" algn="tl">
                    <a:srgbClr val="C0C0C0"/>
                  </a:outerShdw>
                </a:effectLst>
                <a:cs typeface="Times New Roman" pitchFamily="18" charset="0"/>
              </a:rPr>
              <a:t> (</a:t>
            </a:r>
            <a:r>
              <a:rPr lang="en-US" sz="2800" b="1" dirty="0">
                <a:solidFill>
                  <a:srgbClr val="7030A0"/>
                </a:solidFill>
                <a:effectLst>
                  <a:outerShdw blurRad="38100" dist="38100" dir="2700000" algn="tl">
                    <a:srgbClr val="C0C0C0"/>
                  </a:outerShdw>
                </a:effectLst>
                <a:cs typeface="Times New Roman" pitchFamily="18" charset="0"/>
              </a:rPr>
              <a:t>set</a:t>
            </a:r>
            <a:r>
              <a:rPr lang="ru-RU" sz="2800" b="1" dirty="0">
                <a:solidFill>
                  <a:srgbClr val="7030A0"/>
                </a:solidFill>
                <a:effectLst>
                  <a:outerShdw blurRad="38100" dist="38100" dir="2700000" algn="tl">
                    <a:srgbClr val="C0C0C0"/>
                  </a:outerShdw>
                </a:effectLst>
                <a:cs typeface="Times New Roman" pitchFamily="18" charset="0"/>
              </a:rPr>
              <a:t>-установка) </a:t>
            </a:r>
            <a:r>
              <a:rPr lang="ru-RU" sz="2800" b="1" dirty="0">
                <a:effectLst>
                  <a:outerShdw blurRad="38100" dist="38100" dir="2700000" algn="tl">
                    <a:srgbClr val="C0C0C0"/>
                  </a:outerShdw>
                </a:effectLst>
                <a:cs typeface="Times New Roman" pitchFamily="18" charset="0"/>
              </a:rPr>
              <a:t>и </a:t>
            </a:r>
            <a:r>
              <a:rPr lang="en-US" sz="2800" b="1" dirty="0">
                <a:solidFill>
                  <a:srgbClr val="7030A0"/>
                </a:solidFill>
                <a:effectLst>
                  <a:outerShdw blurRad="38100" dist="38100" dir="2700000" algn="tl">
                    <a:srgbClr val="C0C0C0"/>
                  </a:outerShdw>
                </a:effectLst>
                <a:cs typeface="Times New Roman" pitchFamily="18" charset="0"/>
              </a:rPr>
              <a:t>R</a:t>
            </a:r>
            <a:r>
              <a:rPr lang="ru-RU" sz="2800" b="1" dirty="0">
                <a:solidFill>
                  <a:srgbClr val="7030A0"/>
                </a:solidFill>
                <a:effectLst>
                  <a:outerShdw blurRad="38100" dist="38100" dir="2700000" algn="tl">
                    <a:srgbClr val="C0C0C0"/>
                  </a:outerShdw>
                </a:effectLst>
                <a:cs typeface="Times New Roman" pitchFamily="18" charset="0"/>
              </a:rPr>
              <a:t>(</a:t>
            </a:r>
            <a:r>
              <a:rPr lang="en-US" sz="2800" b="1" dirty="0">
                <a:solidFill>
                  <a:srgbClr val="7030A0"/>
                </a:solidFill>
                <a:effectLst>
                  <a:outerShdw blurRad="38100" dist="38100" dir="2700000" algn="tl">
                    <a:srgbClr val="C0C0C0"/>
                  </a:outerShdw>
                </a:effectLst>
                <a:cs typeface="Times New Roman" pitchFamily="18" charset="0"/>
              </a:rPr>
              <a:t>reset</a:t>
            </a:r>
            <a:r>
              <a:rPr lang="ru-RU" sz="2800" b="1" dirty="0">
                <a:solidFill>
                  <a:srgbClr val="7030A0"/>
                </a:solidFill>
                <a:effectLst>
                  <a:outerShdw blurRad="38100" dist="38100" dir="2700000" algn="tl">
                    <a:srgbClr val="C0C0C0"/>
                  </a:outerShdw>
                </a:effectLst>
                <a:cs typeface="Times New Roman" pitchFamily="18" charset="0"/>
              </a:rPr>
              <a:t>-сброс) </a:t>
            </a:r>
            <a:r>
              <a:rPr lang="ru-RU" sz="2800" b="1" dirty="0">
                <a:effectLst>
                  <a:outerShdw blurRad="38100" dist="38100" dir="2700000" algn="tl">
                    <a:srgbClr val="C0C0C0"/>
                  </a:outerShdw>
                </a:effectLst>
                <a:cs typeface="Times New Roman" pitchFamily="18" charset="0"/>
              </a:rPr>
              <a:t>и два выхода </a:t>
            </a:r>
            <a:r>
              <a:rPr lang="en-US" sz="2800" b="1" dirty="0">
                <a:effectLst>
                  <a:outerShdw blurRad="38100" dist="38100" dir="2700000" algn="tl">
                    <a:srgbClr val="C0C0C0"/>
                  </a:outerShdw>
                </a:effectLst>
                <a:cs typeface="Times New Roman" pitchFamily="18" charset="0"/>
              </a:rPr>
              <a:t>Q</a:t>
            </a:r>
            <a:r>
              <a:rPr lang="ru-RU" sz="2800" b="1" dirty="0">
                <a:effectLst>
                  <a:outerShdw blurRad="38100" dist="38100" dir="2700000" algn="tl">
                    <a:srgbClr val="C0C0C0"/>
                  </a:outerShdw>
                </a:effectLst>
                <a:cs typeface="Times New Roman" pitchFamily="18" charset="0"/>
              </a:rPr>
              <a:t> (прямой) и </a:t>
            </a:r>
            <a:r>
              <a:rPr lang="en-US" sz="2800" b="1" dirty="0">
                <a:effectLst>
                  <a:outerShdw blurRad="38100" dist="38100" dir="2700000" algn="tl">
                    <a:srgbClr val="C0C0C0"/>
                  </a:outerShdw>
                </a:effectLst>
                <a:cs typeface="Times New Roman" pitchFamily="18" charset="0"/>
              </a:rPr>
              <a:t>Q</a:t>
            </a:r>
            <a:r>
              <a:rPr lang="ru-RU" sz="2800" b="1" dirty="0">
                <a:effectLst>
                  <a:outerShdw blurRad="38100" dist="38100" dir="2700000" algn="tl">
                    <a:srgbClr val="C0C0C0"/>
                  </a:outerShdw>
                </a:effectLst>
                <a:cs typeface="Times New Roman" pitchFamily="18" charset="0"/>
              </a:rPr>
              <a:t> (инверсный).</a:t>
            </a:r>
            <a:r>
              <a:rPr lang="ru-RU" sz="2000" b="1" dirty="0">
                <a:effectLst>
                  <a:outerShdw blurRad="38100" dist="38100" dir="2700000" algn="tl">
                    <a:srgbClr val="C0C0C0"/>
                  </a:outerShdw>
                </a:effectLst>
              </a:rPr>
              <a:t> </a:t>
            </a:r>
            <a:endParaRPr lang="ru-RU" sz="3600" b="1" dirty="0">
              <a:effectLst>
                <a:outerShdw blurRad="38100" dist="38100" dir="2700000" algn="tl">
                  <a:srgbClr val="C0C0C0"/>
                </a:outerShdw>
              </a:effectLst>
            </a:endParaRPr>
          </a:p>
        </p:txBody>
      </p:sp>
      <p:sp>
        <p:nvSpPr>
          <p:cNvPr id="3" name="Rectangle 1"/>
          <p:cNvSpPr>
            <a:spLocks noChangeArrowheads="1"/>
          </p:cNvSpPr>
          <p:nvPr/>
        </p:nvSpPr>
        <p:spPr bwMode="auto">
          <a:xfrm>
            <a:off x="2286000" y="433765"/>
            <a:ext cx="3143250" cy="677108"/>
          </a:xfrm>
          <a:prstGeom prst="rect">
            <a:avLst/>
          </a:prstGeom>
          <a:noFill/>
          <a:ln w="9525">
            <a:noFill/>
            <a:miter lim="800000"/>
            <a:headEnd/>
            <a:tailEnd/>
          </a:ln>
          <a:effectLst/>
        </p:spPr>
        <p:txBody>
          <a:bodyPr anchor="ctr">
            <a:spAutoFit/>
          </a:bodyPr>
          <a:lstStyle/>
          <a:p>
            <a:pPr>
              <a:defRPr/>
            </a:pPr>
            <a:r>
              <a:rPr lang="ru-RU" sz="3800" b="1" dirty="0" smtClean="0">
                <a:solidFill>
                  <a:schemeClr val="tx2"/>
                </a:solidFill>
                <a:effectLst>
                  <a:outerShdw blurRad="38100" dist="38100" dir="2700000" algn="tl">
                    <a:srgbClr val="C0C0C0"/>
                  </a:outerShdw>
                </a:effectLst>
                <a:latin typeface="+mj-lt"/>
                <a:ea typeface="+mj-ea"/>
                <a:cs typeface="+mj-cs"/>
              </a:rPr>
              <a:t>Триггер</a:t>
            </a:r>
            <a:endParaRPr lang="en-US" sz="3800" b="1" dirty="0">
              <a:solidFill>
                <a:schemeClr val="tx2"/>
              </a:solidFill>
              <a:effectLst>
                <a:outerShdw blurRad="38100" dist="38100" dir="2700000" algn="tl">
                  <a:srgbClr val="C0C0C0"/>
                </a:outerShdw>
              </a:effectLst>
              <a:latin typeface="+mj-lt"/>
              <a:ea typeface="+mj-ea"/>
              <a:cs typeface="+mj-cs"/>
            </a:endParaRPr>
          </a:p>
        </p:txBody>
      </p:sp>
      <p:cxnSp>
        <p:nvCxnSpPr>
          <p:cNvPr id="5" name="Прямая соединительная линия 4"/>
          <p:cNvCxnSpPr/>
          <p:nvPr/>
        </p:nvCxnSpPr>
        <p:spPr>
          <a:xfrm>
            <a:off x="4211960" y="4149080"/>
            <a:ext cx="360040"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lang="ru-RU" smtClean="0"/>
              <a:t>Логическая схема триггера</a:t>
            </a:r>
          </a:p>
        </p:txBody>
      </p:sp>
      <p:sp>
        <p:nvSpPr>
          <p:cNvPr id="48132" name="Line 4"/>
          <p:cNvSpPr>
            <a:spLocks noChangeShapeType="1"/>
          </p:cNvSpPr>
          <p:nvPr/>
        </p:nvSpPr>
        <p:spPr bwMode="auto">
          <a:xfrm>
            <a:off x="1476375" y="2852738"/>
            <a:ext cx="1295400" cy="0"/>
          </a:xfrm>
          <a:prstGeom prst="line">
            <a:avLst/>
          </a:prstGeom>
          <a:noFill/>
          <a:ln w="28575">
            <a:solidFill>
              <a:schemeClr val="tx1"/>
            </a:solidFill>
            <a:round/>
            <a:headEnd/>
            <a:tailEnd type="stealth" w="med" len="lg"/>
          </a:ln>
        </p:spPr>
        <p:txBody>
          <a:bodyPr/>
          <a:lstStyle/>
          <a:p>
            <a:endParaRPr lang="ru-RU"/>
          </a:p>
        </p:txBody>
      </p:sp>
      <p:sp>
        <p:nvSpPr>
          <p:cNvPr id="48133" name="Rectangle 5"/>
          <p:cNvSpPr>
            <a:spLocks noChangeArrowheads="1"/>
          </p:cNvSpPr>
          <p:nvPr/>
        </p:nvSpPr>
        <p:spPr bwMode="auto">
          <a:xfrm>
            <a:off x="2771775" y="2708275"/>
            <a:ext cx="1223963" cy="504825"/>
          </a:xfrm>
          <a:prstGeom prst="rect">
            <a:avLst/>
          </a:prstGeom>
          <a:solidFill>
            <a:schemeClr val="accent1"/>
          </a:solidFill>
          <a:ln w="28575">
            <a:solidFill>
              <a:schemeClr val="tx1"/>
            </a:solidFill>
            <a:miter lim="800000"/>
            <a:headEnd/>
            <a:tailEnd/>
          </a:ln>
        </p:spPr>
        <p:txBody>
          <a:bodyPr wrap="none" anchor="ctr"/>
          <a:lstStyle/>
          <a:p>
            <a:pPr algn="ctr"/>
            <a:r>
              <a:rPr lang="ru-RU" sz="2800" dirty="0"/>
              <a:t>ИЛИ</a:t>
            </a:r>
          </a:p>
        </p:txBody>
      </p:sp>
      <p:sp>
        <p:nvSpPr>
          <p:cNvPr id="48134" name="Rectangle 6"/>
          <p:cNvSpPr>
            <a:spLocks noChangeArrowheads="1"/>
          </p:cNvSpPr>
          <p:nvPr/>
        </p:nvSpPr>
        <p:spPr bwMode="auto">
          <a:xfrm>
            <a:off x="2771775" y="4652963"/>
            <a:ext cx="1223963" cy="504825"/>
          </a:xfrm>
          <a:prstGeom prst="rect">
            <a:avLst/>
          </a:prstGeom>
          <a:solidFill>
            <a:schemeClr val="accent1"/>
          </a:solidFill>
          <a:ln w="28575">
            <a:solidFill>
              <a:schemeClr val="tx1"/>
            </a:solidFill>
            <a:miter lim="800000"/>
            <a:headEnd/>
            <a:tailEnd/>
          </a:ln>
        </p:spPr>
        <p:txBody>
          <a:bodyPr wrap="none" anchor="ctr"/>
          <a:lstStyle/>
          <a:p>
            <a:pPr algn="ctr"/>
            <a:r>
              <a:rPr lang="ru-RU" sz="2800"/>
              <a:t>ИЛИ</a:t>
            </a:r>
          </a:p>
        </p:txBody>
      </p:sp>
      <p:sp>
        <p:nvSpPr>
          <p:cNvPr id="48135" name="Line 7"/>
          <p:cNvSpPr>
            <a:spLocks noChangeShapeType="1"/>
          </p:cNvSpPr>
          <p:nvPr/>
        </p:nvSpPr>
        <p:spPr bwMode="auto">
          <a:xfrm>
            <a:off x="1476375" y="5013325"/>
            <a:ext cx="1295400" cy="0"/>
          </a:xfrm>
          <a:prstGeom prst="line">
            <a:avLst/>
          </a:prstGeom>
          <a:noFill/>
          <a:ln w="28575">
            <a:solidFill>
              <a:schemeClr val="tx1"/>
            </a:solidFill>
            <a:round/>
            <a:headEnd/>
            <a:tailEnd type="stealth" w="med" len="lg"/>
          </a:ln>
        </p:spPr>
        <p:txBody>
          <a:bodyPr/>
          <a:lstStyle/>
          <a:p>
            <a:endParaRPr lang="ru-RU"/>
          </a:p>
        </p:txBody>
      </p:sp>
      <p:sp>
        <p:nvSpPr>
          <p:cNvPr id="48136" name="Line 8"/>
          <p:cNvSpPr>
            <a:spLocks noChangeShapeType="1"/>
          </p:cNvSpPr>
          <p:nvPr/>
        </p:nvSpPr>
        <p:spPr bwMode="auto">
          <a:xfrm>
            <a:off x="3997325" y="2997200"/>
            <a:ext cx="1295400" cy="0"/>
          </a:xfrm>
          <a:prstGeom prst="line">
            <a:avLst/>
          </a:prstGeom>
          <a:noFill/>
          <a:ln w="28575">
            <a:solidFill>
              <a:schemeClr val="tx1"/>
            </a:solidFill>
            <a:round/>
            <a:headEnd/>
            <a:tailEnd type="stealth" w="med" len="lg"/>
          </a:ln>
        </p:spPr>
        <p:txBody>
          <a:bodyPr/>
          <a:lstStyle/>
          <a:p>
            <a:endParaRPr lang="ru-RU"/>
          </a:p>
        </p:txBody>
      </p:sp>
      <p:sp>
        <p:nvSpPr>
          <p:cNvPr id="48137" name="Rectangle 9"/>
          <p:cNvSpPr>
            <a:spLocks noChangeArrowheads="1"/>
          </p:cNvSpPr>
          <p:nvPr/>
        </p:nvSpPr>
        <p:spPr bwMode="auto">
          <a:xfrm>
            <a:off x="5292725" y="2708275"/>
            <a:ext cx="1223963" cy="504825"/>
          </a:xfrm>
          <a:prstGeom prst="rect">
            <a:avLst/>
          </a:prstGeom>
          <a:solidFill>
            <a:schemeClr val="accent1"/>
          </a:solidFill>
          <a:ln w="28575">
            <a:solidFill>
              <a:schemeClr val="tx1"/>
            </a:solidFill>
            <a:miter lim="800000"/>
            <a:headEnd/>
            <a:tailEnd/>
          </a:ln>
        </p:spPr>
        <p:txBody>
          <a:bodyPr wrap="none" anchor="ctr"/>
          <a:lstStyle/>
          <a:p>
            <a:pPr algn="ctr"/>
            <a:r>
              <a:rPr lang="ru-RU" sz="2800"/>
              <a:t>НЕ</a:t>
            </a:r>
          </a:p>
        </p:txBody>
      </p:sp>
      <p:sp>
        <p:nvSpPr>
          <p:cNvPr id="48138" name="Rectangle 10"/>
          <p:cNvSpPr>
            <a:spLocks noChangeArrowheads="1"/>
          </p:cNvSpPr>
          <p:nvPr/>
        </p:nvSpPr>
        <p:spPr bwMode="auto">
          <a:xfrm>
            <a:off x="5292725" y="4652963"/>
            <a:ext cx="1223963" cy="504825"/>
          </a:xfrm>
          <a:prstGeom prst="rect">
            <a:avLst/>
          </a:prstGeom>
          <a:solidFill>
            <a:schemeClr val="accent1"/>
          </a:solidFill>
          <a:ln w="28575">
            <a:solidFill>
              <a:schemeClr val="tx1"/>
            </a:solidFill>
            <a:miter lim="800000"/>
            <a:headEnd/>
            <a:tailEnd/>
          </a:ln>
        </p:spPr>
        <p:txBody>
          <a:bodyPr wrap="none" anchor="ctr"/>
          <a:lstStyle/>
          <a:p>
            <a:pPr algn="ctr"/>
            <a:r>
              <a:rPr lang="ru-RU" sz="2800"/>
              <a:t>НЕ</a:t>
            </a:r>
          </a:p>
        </p:txBody>
      </p:sp>
      <p:sp>
        <p:nvSpPr>
          <p:cNvPr id="48139" name="Line 11"/>
          <p:cNvSpPr>
            <a:spLocks noChangeShapeType="1"/>
          </p:cNvSpPr>
          <p:nvPr/>
        </p:nvSpPr>
        <p:spPr bwMode="auto">
          <a:xfrm>
            <a:off x="3997325" y="4941888"/>
            <a:ext cx="1295400" cy="0"/>
          </a:xfrm>
          <a:prstGeom prst="line">
            <a:avLst/>
          </a:prstGeom>
          <a:noFill/>
          <a:ln w="28575">
            <a:solidFill>
              <a:schemeClr val="tx1"/>
            </a:solidFill>
            <a:round/>
            <a:headEnd/>
            <a:tailEnd type="stealth" w="med" len="lg"/>
          </a:ln>
        </p:spPr>
        <p:txBody>
          <a:bodyPr/>
          <a:lstStyle/>
          <a:p>
            <a:endParaRPr lang="ru-RU"/>
          </a:p>
        </p:txBody>
      </p:sp>
      <p:sp>
        <p:nvSpPr>
          <p:cNvPr id="48140" name="Line 12"/>
          <p:cNvSpPr>
            <a:spLocks noChangeShapeType="1"/>
          </p:cNvSpPr>
          <p:nvPr/>
        </p:nvSpPr>
        <p:spPr bwMode="auto">
          <a:xfrm>
            <a:off x="6516688" y="5013325"/>
            <a:ext cx="1295400" cy="0"/>
          </a:xfrm>
          <a:prstGeom prst="line">
            <a:avLst/>
          </a:prstGeom>
          <a:noFill/>
          <a:ln w="28575">
            <a:solidFill>
              <a:schemeClr val="tx1"/>
            </a:solidFill>
            <a:round/>
            <a:headEnd/>
            <a:tailEnd type="stealth" w="med" len="lg"/>
          </a:ln>
        </p:spPr>
        <p:txBody>
          <a:bodyPr/>
          <a:lstStyle/>
          <a:p>
            <a:endParaRPr lang="ru-RU"/>
          </a:p>
        </p:txBody>
      </p:sp>
      <p:sp>
        <p:nvSpPr>
          <p:cNvPr id="48142" name="Freeform 14"/>
          <p:cNvSpPr>
            <a:spLocks/>
          </p:cNvSpPr>
          <p:nvPr/>
        </p:nvSpPr>
        <p:spPr bwMode="auto">
          <a:xfrm>
            <a:off x="2338388" y="2986088"/>
            <a:ext cx="4894262" cy="1811337"/>
          </a:xfrm>
          <a:custGeom>
            <a:avLst/>
            <a:gdLst>
              <a:gd name="T0" fmla="*/ 2632 w 3083"/>
              <a:gd name="T1" fmla="*/ 0 h 1141"/>
              <a:gd name="T2" fmla="*/ 3073 w 3083"/>
              <a:gd name="T3" fmla="*/ 0 h 1141"/>
              <a:gd name="T4" fmla="*/ 3083 w 3083"/>
              <a:gd name="T5" fmla="*/ 325 h 1141"/>
              <a:gd name="T6" fmla="*/ 0 w 3083"/>
              <a:gd name="T7" fmla="*/ 868 h 1141"/>
              <a:gd name="T8" fmla="*/ 0 w 3083"/>
              <a:gd name="T9" fmla="*/ 1141 h 1141"/>
              <a:gd name="T10" fmla="*/ 272 w 3083"/>
              <a:gd name="T11" fmla="*/ 1141 h 1141"/>
              <a:gd name="T12" fmla="*/ 0 60000 65536"/>
              <a:gd name="T13" fmla="*/ 0 60000 65536"/>
              <a:gd name="T14" fmla="*/ 0 60000 65536"/>
              <a:gd name="T15" fmla="*/ 0 60000 65536"/>
              <a:gd name="T16" fmla="*/ 0 60000 65536"/>
              <a:gd name="T17" fmla="*/ 0 60000 65536"/>
              <a:gd name="T18" fmla="*/ 0 w 3083"/>
              <a:gd name="T19" fmla="*/ 0 h 1141"/>
              <a:gd name="T20" fmla="*/ 3083 w 3083"/>
              <a:gd name="T21" fmla="*/ 1141 h 1141"/>
            </a:gdLst>
            <a:ahLst/>
            <a:cxnLst>
              <a:cxn ang="T12">
                <a:pos x="T0" y="T1"/>
              </a:cxn>
              <a:cxn ang="T13">
                <a:pos x="T2" y="T3"/>
              </a:cxn>
              <a:cxn ang="T14">
                <a:pos x="T4" y="T5"/>
              </a:cxn>
              <a:cxn ang="T15">
                <a:pos x="T6" y="T7"/>
              </a:cxn>
              <a:cxn ang="T16">
                <a:pos x="T8" y="T9"/>
              </a:cxn>
              <a:cxn ang="T17">
                <a:pos x="T10" y="T11"/>
              </a:cxn>
            </a:cxnLst>
            <a:rect l="T18" t="T19" r="T20" b="T21"/>
            <a:pathLst>
              <a:path w="3083" h="1141">
                <a:moveTo>
                  <a:pt x="2632" y="0"/>
                </a:moveTo>
                <a:lnTo>
                  <a:pt x="3073" y="0"/>
                </a:lnTo>
                <a:lnTo>
                  <a:pt x="3083" y="325"/>
                </a:lnTo>
                <a:lnTo>
                  <a:pt x="0" y="868"/>
                </a:lnTo>
                <a:lnTo>
                  <a:pt x="0" y="1141"/>
                </a:lnTo>
                <a:lnTo>
                  <a:pt x="272" y="1141"/>
                </a:lnTo>
              </a:path>
            </a:pathLst>
          </a:custGeom>
          <a:noFill/>
          <a:ln w="28575" cap="flat" cmpd="sng">
            <a:solidFill>
              <a:schemeClr val="tx1"/>
            </a:solidFill>
            <a:prstDash val="solid"/>
            <a:round/>
            <a:headEnd type="none" w="med" len="med"/>
            <a:tailEnd type="stealth" w="med" len="lg"/>
          </a:ln>
        </p:spPr>
        <p:txBody>
          <a:bodyPr/>
          <a:lstStyle/>
          <a:p>
            <a:endParaRPr lang="ru-RU"/>
          </a:p>
        </p:txBody>
      </p:sp>
      <p:sp>
        <p:nvSpPr>
          <p:cNvPr id="48143" name="Freeform 15"/>
          <p:cNvSpPr>
            <a:spLocks/>
          </p:cNvSpPr>
          <p:nvPr/>
        </p:nvSpPr>
        <p:spPr bwMode="auto">
          <a:xfrm>
            <a:off x="2343150" y="3063875"/>
            <a:ext cx="4894263" cy="1731963"/>
          </a:xfrm>
          <a:custGeom>
            <a:avLst/>
            <a:gdLst>
              <a:gd name="T0" fmla="*/ 264 w 3083"/>
              <a:gd name="T1" fmla="*/ 0 h 1091"/>
              <a:gd name="T2" fmla="*/ 0 w 3083"/>
              <a:gd name="T3" fmla="*/ 3 h 1091"/>
              <a:gd name="T4" fmla="*/ 0 w 3083"/>
              <a:gd name="T5" fmla="*/ 275 h 1091"/>
              <a:gd name="T6" fmla="*/ 3083 w 3083"/>
              <a:gd name="T7" fmla="*/ 818 h 1091"/>
              <a:gd name="T8" fmla="*/ 3083 w 3083"/>
              <a:gd name="T9" fmla="*/ 1091 h 1091"/>
              <a:gd name="T10" fmla="*/ 2631 w 3083"/>
              <a:gd name="T11" fmla="*/ 1089 h 1091"/>
              <a:gd name="T12" fmla="*/ 0 60000 65536"/>
              <a:gd name="T13" fmla="*/ 0 60000 65536"/>
              <a:gd name="T14" fmla="*/ 0 60000 65536"/>
              <a:gd name="T15" fmla="*/ 0 60000 65536"/>
              <a:gd name="T16" fmla="*/ 0 60000 65536"/>
              <a:gd name="T17" fmla="*/ 0 60000 65536"/>
              <a:gd name="T18" fmla="*/ 0 w 3083"/>
              <a:gd name="T19" fmla="*/ 0 h 1091"/>
              <a:gd name="T20" fmla="*/ 3083 w 3083"/>
              <a:gd name="T21" fmla="*/ 1091 h 1091"/>
            </a:gdLst>
            <a:ahLst/>
            <a:cxnLst>
              <a:cxn ang="T12">
                <a:pos x="T0" y="T1"/>
              </a:cxn>
              <a:cxn ang="T13">
                <a:pos x="T2" y="T3"/>
              </a:cxn>
              <a:cxn ang="T14">
                <a:pos x="T4" y="T5"/>
              </a:cxn>
              <a:cxn ang="T15">
                <a:pos x="T6" y="T7"/>
              </a:cxn>
              <a:cxn ang="T16">
                <a:pos x="T8" y="T9"/>
              </a:cxn>
              <a:cxn ang="T17">
                <a:pos x="T10" y="T11"/>
              </a:cxn>
            </a:cxnLst>
            <a:rect l="T18" t="T19" r="T20" b="T21"/>
            <a:pathLst>
              <a:path w="3083" h="1091">
                <a:moveTo>
                  <a:pt x="264" y="0"/>
                </a:moveTo>
                <a:lnTo>
                  <a:pt x="0" y="3"/>
                </a:lnTo>
                <a:lnTo>
                  <a:pt x="0" y="275"/>
                </a:lnTo>
                <a:lnTo>
                  <a:pt x="3083" y="818"/>
                </a:lnTo>
                <a:lnTo>
                  <a:pt x="3083" y="1091"/>
                </a:lnTo>
                <a:lnTo>
                  <a:pt x="2631" y="1089"/>
                </a:lnTo>
              </a:path>
            </a:pathLst>
          </a:custGeom>
          <a:noFill/>
          <a:ln w="28575" cap="flat" cmpd="sng">
            <a:solidFill>
              <a:schemeClr val="tx1"/>
            </a:solidFill>
            <a:prstDash val="solid"/>
            <a:round/>
            <a:headEnd type="stealth" w="med" len="lg"/>
            <a:tailEnd type="none" w="med" len="lg"/>
          </a:ln>
        </p:spPr>
        <p:txBody>
          <a:bodyPr/>
          <a:lstStyle/>
          <a:p>
            <a:endParaRPr lang="ru-RU"/>
          </a:p>
        </p:txBody>
      </p:sp>
      <p:sp>
        <p:nvSpPr>
          <p:cNvPr id="48145" name="Text Box 17"/>
          <p:cNvSpPr txBox="1">
            <a:spLocks noChangeArrowheads="1"/>
          </p:cNvSpPr>
          <p:nvPr/>
        </p:nvSpPr>
        <p:spPr bwMode="auto">
          <a:xfrm>
            <a:off x="1187450" y="2347913"/>
            <a:ext cx="431800" cy="366712"/>
          </a:xfrm>
          <a:prstGeom prst="rect">
            <a:avLst/>
          </a:prstGeom>
          <a:noFill/>
          <a:ln w="28575">
            <a:noFill/>
            <a:miter lim="800000"/>
            <a:headEnd/>
            <a:tailEnd type="none" w="med" len="lg"/>
          </a:ln>
        </p:spPr>
        <p:txBody>
          <a:bodyPr>
            <a:spAutoFit/>
          </a:bodyPr>
          <a:lstStyle/>
          <a:p>
            <a:pPr algn="ctr">
              <a:spcBef>
                <a:spcPct val="50000"/>
              </a:spcBef>
            </a:pPr>
            <a:r>
              <a:rPr lang="en-US" b="1"/>
              <a:t>S</a:t>
            </a:r>
            <a:endParaRPr lang="ru-RU" b="1"/>
          </a:p>
        </p:txBody>
      </p:sp>
      <p:sp>
        <p:nvSpPr>
          <p:cNvPr id="48146" name="Text Box 18"/>
          <p:cNvSpPr txBox="1">
            <a:spLocks noChangeArrowheads="1"/>
          </p:cNvSpPr>
          <p:nvPr/>
        </p:nvSpPr>
        <p:spPr bwMode="auto">
          <a:xfrm>
            <a:off x="1187450" y="4579938"/>
            <a:ext cx="431800" cy="366712"/>
          </a:xfrm>
          <a:prstGeom prst="rect">
            <a:avLst/>
          </a:prstGeom>
          <a:noFill/>
          <a:ln w="28575">
            <a:noFill/>
            <a:miter lim="800000"/>
            <a:headEnd/>
            <a:tailEnd type="none" w="med" len="lg"/>
          </a:ln>
        </p:spPr>
        <p:txBody>
          <a:bodyPr>
            <a:spAutoFit/>
          </a:bodyPr>
          <a:lstStyle/>
          <a:p>
            <a:pPr algn="ctr">
              <a:spcBef>
                <a:spcPct val="50000"/>
              </a:spcBef>
            </a:pPr>
            <a:r>
              <a:rPr lang="en-US" b="1"/>
              <a:t>R</a:t>
            </a:r>
            <a:endParaRPr lang="ru-RU" b="1"/>
          </a:p>
        </p:txBody>
      </p:sp>
      <p:sp>
        <p:nvSpPr>
          <p:cNvPr id="48147" name="Text Box 19"/>
          <p:cNvSpPr txBox="1">
            <a:spLocks noChangeArrowheads="1"/>
          </p:cNvSpPr>
          <p:nvPr/>
        </p:nvSpPr>
        <p:spPr bwMode="auto">
          <a:xfrm>
            <a:off x="7596188" y="4579938"/>
            <a:ext cx="431800" cy="366712"/>
          </a:xfrm>
          <a:prstGeom prst="rect">
            <a:avLst/>
          </a:prstGeom>
          <a:noFill/>
          <a:ln w="28575">
            <a:noFill/>
            <a:miter lim="800000"/>
            <a:headEnd/>
            <a:tailEnd type="none" w="med" len="lg"/>
          </a:ln>
        </p:spPr>
        <p:txBody>
          <a:bodyPr>
            <a:spAutoFit/>
          </a:bodyPr>
          <a:lstStyle/>
          <a:p>
            <a:pPr algn="ctr">
              <a:spcBef>
                <a:spcPct val="50000"/>
              </a:spcBef>
            </a:pPr>
            <a:r>
              <a:rPr lang="en-US" b="1"/>
              <a:t>Q</a:t>
            </a:r>
            <a:endParaRPr lang="ru-RU" b="1"/>
          </a:p>
        </p:txBody>
      </p:sp>
      <p:sp>
        <p:nvSpPr>
          <p:cNvPr id="17" name="Прямоугольник 16"/>
          <p:cNvSpPr/>
          <p:nvPr/>
        </p:nvSpPr>
        <p:spPr>
          <a:xfrm>
            <a:off x="395536" y="5661248"/>
            <a:ext cx="8136904" cy="523220"/>
          </a:xfrm>
          <a:prstGeom prst="rect">
            <a:avLst/>
          </a:prstGeom>
        </p:spPr>
        <p:txBody>
          <a:bodyPr wrap="square">
            <a:spAutoFit/>
          </a:bodyPr>
          <a:lstStyle/>
          <a:p>
            <a:pPr indent="449263" fontAlgn="auto">
              <a:spcBef>
                <a:spcPts val="0"/>
              </a:spcBef>
              <a:spcAft>
                <a:spcPts val="0"/>
              </a:spcAft>
              <a:defRPr/>
            </a:pPr>
            <a:r>
              <a:rPr lang="ru-RU" sz="2800" dirty="0" smtClean="0">
                <a:latin typeface="+mn-lt"/>
              </a:rPr>
              <a:t>Как можно по-другому изобразить триггер?</a:t>
            </a:r>
            <a:endParaRPr lang="ru-RU" sz="2800"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8145"/>
                                        </p:tgtEl>
                                        <p:attrNameLst>
                                          <p:attrName>style.visibility</p:attrName>
                                        </p:attrNameLst>
                                      </p:cBhvr>
                                      <p:to>
                                        <p:strVal val="visible"/>
                                      </p:to>
                                    </p:set>
                                    <p:animEffect transition="in" filter="fade">
                                      <p:cBhvr>
                                        <p:cTn id="7" dur="500"/>
                                        <p:tgtEl>
                                          <p:spTgt spid="4814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8146"/>
                                        </p:tgtEl>
                                        <p:attrNameLst>
                                          <p:attrName>style.visibility</p:attrName>
                                        </p:attrNameLst>
                                      </p:cBhvr>
                                      <p:to>
                                        <p:strVal val="visible"/>
                                      </p:to>
                                    </p:set>
                                    <p:animEffect transition="in" filter="fade">
                                      <p:cBhvr>
                                        <p:cTn id="10" dur="500"/>
                                        <p:tgtEl>
                                          <p:spTgt spid="4814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8147"/>
                                        </p:tgtEl>
                                        <p:attrNameLst>
                                          <p:attrName>style.visibility</p:attrName>
                                        </p:attrNameLst>
                                      </p:cBhvr>
                                      <p:to>
                                        <p:strVal val="visible"/>
                                      </p:to>
                                    </p:set>
                                    <p:animEffect transition="in" filter="fade">
                                      <p:cBhvr>
                                        <p:cTn id="13" dur="500"/>
                                        <p:tgtEl>
                                          <p:spTgt spid="48147"/>
                                        </p:tgtEl>
                                      </p:cBhvr>
                                    </p:animEffect>
                                  </p:childTnLst>
                                </p:cTn>
                              </p:par>
                            </p:childTnLst>
                          </p:cTn>
                        </p:par>
                        <p:par>
                          <p:cTn id="14" fill="hold">
                            <p:stCondLst>
                              <p:cond delay="500"/>
                            </p:stCondLst>
                            <p:childTnLst>
                              <p:par>
                                <p:cTn id="15" presetID="22" presetClass="entr" presetSubtype="8" fill="hold" grpId="0" nodeType="afterEffect">
                                  <p:stCondLst>
                                    <p:cond delay="0"/>
                                  </p:stCondLst>
                                  <p:childTnLst>
                                    <p:set>
                                      <p:cBhvr>
                                        <p:cTn id="16" dur="1" fill="hold">
                                          <p:stCondLst>
                                            <p:cond delay="0"/>
                                          </p:stCondLst>
                                        </p:cTn>
                                        <p:tgtEl>
                                          <p:spTgt spid="48135"/>
                                        </p:tgtEl>
                                        <p:attrNameLst>
                                          <p:attrName>style.visibility</p:attrName>
                                        </p:attrNameLst>
                                      </p:cBhvr>
                                      <p:to>
                                        <p:strVal val="visible"/>
                                      </p:to>
                                    </p:set>
                                    <p:animEffect transition="in" filter="wipe(left)">
                                      <p:cBhvr>
                                        <p:cTn id="17" dur="500"/>
                                        <p:tgtEl>
                                          <p:spTgt spid="48135"/>
                                        </p:tgtEl>
                                      </p:cBhvr>
                                    </p:animEffect>
                                  </p:childTnLst>
                                </p:cTn>
                              </p:par>
                            </p:childTnLst>
                          </p:cTn>
                        </p:par>
                        <p:par>
                          <p:cTn id="18" fill="hold">
                            <p:stCondLst>
                              <p:cond delay="1000"/>
                            </p:stCondLst>
                            <p:childTnLst>
                              <p:par>
                                <p:cTn id="19" presetID="22" presetClass="entr" presetSubtype="8" fill="hold" grpId="0" nodeType="afterEffect">
                                  <p:stCondLst>
                                    <p:cond delay="0"/>
                                  </p:stCondLst>
                                  <p:childTnLst>
                                    <p:set>
                                      <p:cBhvr>
                                        <p:cTn id="20" dur="1" fill="hold">
                                          <p:stCondLst>
                                            <p:cond delay="0"/>
                                          </p:stCondLst>
                                        </p:cTn>
                                        <p:tgtEl>
                                          <p:spTgt spid="48132"/>
                                        </p:tgtEl>
                                        <p:attrNameLst>
                                          <p:attrName>style.visibility</p:attrName>
                                        </p:attrNameLst>
                                      </p:cBhvr>
                                      <p:to>
                                        <p:strVal val="visible"/>
                                      </p:to>
                                    </p:set>
                                    <p:animEffect transition="in" filter="wipe(left)">
                                      <p:cBhvr>
                                        <p:cTn id="21" dur="500"/>
                                        <p:tgtEl>
                                          <p:spTgt spid="48132"/>
                                        </p:tgtEl>
                                      </p:cBhvr>
                                    </p:animEffect>
                                  </p:childTnLst>
                                </p:cTn>
                              </p:par>
                            </p:childTnLst>
                          </p:cTn>
                        </p:par>
                        <p:par>
                          <p:cTn id="22" fill="hold">
                            <p:stCondLst>
                              <p:cond delay="1500"/>
                            </p:stCondLst>
                            <p:childTnLst>
                              <p:par>
                                <p:cTn id="23" presetID="22" presetClass="entr" presetSubtype="8" fill="hold" grpId="0" nodeType="afterEffect">
                                  <p:stCondLst>
                                    <p:cond delay="0"/>
                                  </p:stCondLst>
                                  <p:childTnLst>
                                    <p:set>
                                      <p:cBhvr>
                                        <p:cTn id="24" dur="1" fill="hold">
                                          <p:stCondLst>
                                            <p:cond delay="0"/>
                                          </p:stCondLst>
                                        </p:cTn>
                                        <p:tgtEl>
                                          <p:spTgt spid="48133"/>
                                        </p:tgtEl>
                                        <p:attrNameLst>
                                          <p:attrName>style.visibility</p:attrName>
                                        </p:attrNameLst>
                                      </p:cBhvr>
                                      <p:to>
                                        <p:strVal val="visible"/>
                                      </p:to>
                                    </p:set>
                                    <p:animEffect transition="in" filter="wipe(left)">
                                      <p:cBhvr>
                                        <p:cTn id="25" dur="500"/>
                                        <p:tgtEl>
                                          <p:spTgt spid="481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48136"/>
                                        </p:tgtEl>
                                        <p:attrNameLst>
                                          <p:attrName>style.visibility</p:attrName>
                                        </p:attrNameLst>
                                      </p:cBhvr>
                                      <p:to>
                                        <p:strVal val="visible"/>
                                      </p:to>
                                    </p:set>
                                    <p:animEffect transition="in" filter="wipe(left)">
                                      <p:cBhvr>
                                        <p:cTn id="29" dur="500"/>
                                        <p:tgtEl>
                                          <p:spTgt spid="48136"/>
                                        </p:tgtEl>
                                      </p:cBhvr>
                                    </p:animEffect>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48137"/>
                                        </p:tgtEl>
                                        <p:attrNameLst>
                                          <p:attrName>style.visibility</p:attrName>
                                        </p:attrNameLst>
                                      </p:cBhvr>
                                      <p:to>
                                        <p:strVal val="visible"/>
                                      </p:to>
                                    </p:set>
                                    <p:animEffect transition="in" filter="wipe(left)">
                                      <p:cBhvr>
                                        <p:cTn id="33" dur="500"/>
                                        <p:tgtEl>
                                          <p:spTgt spid="481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8142"/>
                                        </p:tgtEl>
                                        <p:attrNameLst>
                                          <p:attrName>style.visibility</p:attrName>
                                        </p:attrNameLst>
                                      </p:cBhvr>
                                      <p:to>
                                        <p:strVal val="visible"/>
                                      </p:to>
                                    </p:set>
                                    <p:animEffect transition="in" filter="wipe(up)">
                                      <p:cBhvr>
                                        <p:cTn id="37" dur="500"/>
                                        <p:tgtEl>
                                          <p:spTgt spid="48142"/>
                                        </p:tgtEl>
                                      </p:cBhvr>
                                    </p:animEffect>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48134"/>
                                        </p:tgtEl>
                                        <p:attrNameLst>
                                          <p:attrName>style.visibility</p:attrName>
                                        </p:attrNameLst>
                                      </p:cBhvr>
                                      <p:to>
                                        <p:strVal val="visible"/>
                                      </p:to>
                                    </p:set>
                                    <p:animEffect transition="in" filter="wipe(left)">
                                      <p:cBhvr>
                                        <p:cTn id="41" dur="500"/>
                                        <p:tgtEl>
                                          <p:spTgt spid="48134"/>
                                        </p:tgtEl>
                                      </p:cBhvr>
                                    </p:animEffect>
                                  </p:childTnLst>
                                </p:cTn>
                              </p:par>
                            </p:childTnLst>
                          </p:cTn>
                        </p:par>
                        <p:par>
                          <p:cTn id="42" fill="hold">
                            <p:stCondLst>
                              <p:cond delay="4000"/>
                            </p:stCondLst>
                            <p:childTnLst>
                              <p:par>
                                <p:cTn id="43" presetID="22" presetClass="entr" presetSubtype="8" fill="hold" grpId="0" nodeType="afterEffect">
                                  <p:stCondLst>
                                    <p:cond delay="0"/>
                                  </p:stCondLst>
                                  <p:childTnLst>
                                    <p:set>
                                      <p:cBhvr>
                                        <p:cTn id="44" dur="1" fill="hold">
                                          <p:stCondLst>
                                            <p:cond delay="0"/>
                                          </p:stCondLst>
                                        </p:cTn>
                                        <p:tgtEl>
                                          <p:spTgt spid="48139"/>
                                        </p:tgtEl>
                                        <p:attrNameLst>
                                          <p:attrName>style.visibility</p:attrName>
                                        </p:attrNameLst>
                                      </p:cBhvr>
                                      <p:to>
                                        <p:strVal val="visible"/>
                                      </p:to>
                                    </p:set>
                                    <p:animEffect transition="in" filter="wipe(left)">
                                      <p:cBhvr>
                                        <p:cTn id="45" dur="500"/>
                                        <p:tgtEl>
                                          <p:spTgt spid="48139"/>
                                        </p:tgtEl>
                                      </p:cBhvr>
                                    </p:animEffect>
                                  </p:childTnLst>
                                </p:cTn>
                              </p:par>
                            </p:childTnLst>
                          </p:cTn>
                        </p:par>
                        <p:par>
                          <p:cTn id="46" fill="hold">
                            <p:stCondLst>
                              <p:cond delay="4500"/>
                            </p:stCondLst>
                            <p:childTnLst>
                              <p:par>
                                <p:cTn id="47" presetID="22" presetClass="entr" presetSubtype="8" fill="hold" grpId="0" nodeType="afterEffect">
                                  <p:stCondLst>
                                    <p:cond delay="0"/>
                                  </p:stCondLst>
                                  <p:childTnLst>
                                    <p:set>
                                      <p:cBhvr>
                                        <p:cTn id="48" dur="1" fill="hold">
                                          <p:stCondLst>
                                            <p:cond delay="0"/>
                                          </p:stCondLst>
                                        </p:cTn>
                                        <p:tgtEl>
                                          <p:spTgt spid="48138"/>
                                        </p:tgtEl>
                                        <p:attrNameLst>
                                          <p:attrName>style.visibility</p:attrName>
                                        </p:attrNameLst>
                                      </p:cBhvr>
                                      <p:to>
                                        <p:strVal val="visible"/>
                                      </p:to>
                                    </p:set>
                                    <p:animEffect transition="in" filter="wipe(left)">
                                      <p:cBhvr>
                                        <p:cTn id="49" dur="500"/>
                                        <p:tgtEl>
                                          <p:spTgt spid="48138"/>
                                        </p:tgtEl>
                                      </p:cBhvr>
                                    </p:animEffect>
                                  </p:childTnLst>
                                </p:cTn>
                              </p:par>
                            </p:childTnLst>
                          </p:cTn>
                        </p:par>
                        <p:par>
                          <p:cTn id="50" fill="hold">
                            <p:stCondLst>
                              <p:cond delay="5000"/>
                            </p:stCondLst>
                            <p:childTnLst>
                              <p:par>
                                <p:cTn id="51" presetID="22" presetClass="entr" presetSubtype="4" fill="hold" grpId="0" nodeType="afterEffect">
                                  <p:stCondLst>
                                    <p:cond delay="0"/>
                                  </p:stCondLst>
                                  <p:childTnLst>
                                    <p:set>
                                      <p:cBhvr>
                                        <p:cTn id="52" dur="1" fill="hold">
                                          <p:stCondLst>
                                            <p:cond delay="0"/>
                                          </p:stCondLst>
                                        </p:cTn>
                                        <p:tgtEl>
                                          <p:spTgt spid="48143"/>
                                        </p:tgtEl>
                                        <p:attrNameLst>
                                          <p:attrName>style.visibility</p:attrName>
                                        </p:attrNameLst>
                                      </p:cBhvr>
                                      <p:to>
                                        <p:strVal val="visible"/>
                                      </p:to>
                                    </p:set>
                                    <p:animEffect transition="in" filter="wipe(down)">
                                      <p:cBhvr>
                                        <p:cTn id="53" dur="500"/>
                                        <p:tgtEl>
                                          <p:spTgt spid="48143"/>
                                        </p:tgtEl>
                                      </p:cBhvr>
                                    </p:animEffect>
                                  </p:childTnLst>
                                </p:cTn>
                              </p:par>
                            </p:childTnLst>
                          </p:cTn>
                        </p:par>
                        <p:par>
                          <p:cTn id="54" fill="hold">
                            <p:stCondLst>
                              <p:cond delay="5500"/>
                            </p:stCondLst>
                            <p:childTnLst>
                              <p:par>
                                <p:cTn id="55" presetID="22" presetClass="entr" presetSubtype="8" fill="hold" grpId="1" nodeType="afterEffect">
                                  <p:stCondLst>
                                    <p:cond delay="0"/>
                                  </p:stCondLst>
                                  <p:childTnLst>
                                    <p:set>
                                      <p:cBhvr>
                                        <p:cTn id="56" dur="1" fill="hold">
                                          <p:stCondLst>
                                            <p:cond delay="0"/>
                                          </p:stCondLst>
                                        </p:cTn>
                                        <p:tgtEl>
                                          <p:spTgt spid="48133"/>
                                        </p:tgtEl>
                                        <p:attrNameLst>
                                          <p:attrName>style.visibility</p:attrName>
                                        </p:attrNameLst>
                                      </p:cBhvr>
                                      <p:to>
                                        <p:strVal val="visible"/>
                                      </p:to>
                                    </p:set>
                                    <p:animEffect transition="in" filter="wipe(left)">
                                      <p:cBhvr>
                                        <p:cTn id="57" dur="500"/>
                                        <p:tgtEl>
                                          <p:spTgt spid="48133"/>
                                        </p:tgtEl>
                                      </p:cBhvr>
                                    </p:animEffect>
                                  </p:childTnLst>
                                </p:cTn>
                              </p:par>
                            </p:childTnLst>
                          </p:cTn>
                        </p:par>
                        <p:par>
                          <p:cTn id="58" fill="hold">
                            <p:stCondLst>
                              <p:cond delay="6000"/>
                            </p:stCondLst>
                            <p:childTnLst>
                              <p:par>
                                <p:cTn id="59" presetID="22" presetClass="entr" presetSubtype="8" fill="hold" grpId="1" nodeType="afterEffect">
                                  <p:stCondLst>
                                    <p:cond delay="0"/>
                                  </p:stCondLst>
                                  <p:childTnLst>
                                    <p:set>
                                      <p:cBhvr>
                                        <p:cTn id="60" dur="1" fill="hold">
                                          <p:stCondLst>
                                            <p:cond delay="0"/>
                                          </p:stCondLst>
                                        </p:cTn>
                                        <p:tgtEl>
                                          <p:spTgt spid="48136"/>
                                        </p:tgtEl>
                                        <p:attrNameLst>
                                          <p:attrName>style.visibility</p:attrName>
                                        </p:attrNameLst>
                                      </p:cBhvr>
                                      <p:to>
                                        <p:strVal val="visible"/>
                                      </p:to>
                                    </p:set>
                                    <p:animEffect transition="in" filter="wipe(left)">
                                      <p:cBhvr>
                                        <p:cTn id="61" dur="500"/>
                                        <p:tgtEl>
                                          <p:spTgt spid="48136"/>
                                        </p:tgtEl>
                                      </p:cBhvr>
                                    </p:animEffect>
                                  </p:childTnLst>
                                </p:cTn>
                              </p:par>
                            </p:childTnLst>
                          </p:cTn>
                        </p:par>
                        <p:par>
                          <p:cTn id="62" fill="hold">
                            <p:stCondLst>
                              <p:cond delay="6500"/>
                            </p:stCondLst>
                            <p:childTnLst>
                              <p:par>
                                <p:cTn id="63" presetID="22" presetClass="entr" presetSubtype="8" fill="hold" grpId="1" nodeType="afterEffect">
                                  <p:stCondLst>
                                    <p:cond delay="0"/>
                                  </p:stCondLst>
                                  <p:childTnLst>
                                    <p:set>
                                      <p:cBhvr>
                                        <p:cTn id="64" dur="1" fill="hold">
                                          <p:stCondLst>
                                            <p:cond delay="0"/>
                                          </p:stCondLst>
                                        </p:cTn>
                                        <p:tgtEl>
                                          <p:spTgt spid="48137"/>
                                        </p:tgtEl>
                                        <p:attrNameLst>
                                          <p:attrName>style.visibility</p:attrName>
                                        </p:attrNameLst>
                                      </p:cBhvr>
                                      <p:to>
                                        <p:strVal val="visible"/>
                                      </p:to>
                                    </p:set>
                                    <p:animEffect transition="in" filter="wipe(left)">
                                      <p:cBhvr>
                                        <p:cTn id="65" dur="500"/>
                                        <p:tgtEl>
                                          <p:spTgt spid="48137"/>
                                        </p:tgtEl>
                                      </p:cBhvr>
                                    </p:animEffect>
                                  </p:childTnLst>
                                </p:cTn>
                              </p:par>
                            </p:childTnLst>
                          </p:cTn>
                        </p:par>
                        <p:par>
                          <p:cTn id="66" fill="hold">
                            <p:stCondLst>
                              <p:cond delay="7000"/>
                            </p:stCondLst>
                            <p:childTnLst>
                              <p:par>
                                <p:cTn id="67" presetID="22" presetClass="entr" presetSubtype="1" fill="hold" grpId="1" nodeType="afterEffect">
                                  <p:stCondLst>
                                    <p:cond delay="0"/>
                                  </p:stCondLst>
                                  <p:childTnLst>
                                    <p:set>
                                      <p:cBhvr>
                                        <p:cTn id="68" dur="1" fill="hold">
                                          <p:stCondLst>
                                            <p:cond delay="0"/>
                                          </p:stCondLst>
                                        </p:cTn>
                                        <p:tgtEl>
                                          <p:spTgt spid="48142"/>
                                        </p:tgtEl>
                                        <p:attrNameLst>
                                          <p:attrName>style.visibility</p:attrName>
                                        </p:attrNameLst>
                                      </p:cBhvr>
                                      <p:to>
                                        <p:strVal val="visible"/>
                                      </p:to>
                                    </p:set>
                                    <p:animEffect transition="in" filter="wipe(up)">
                                      <p:cBhvr>
                                        <p:cTn id="69" dur="500"/>
                                        <p:tgtEl>
                                          <p:spTgt spid="48142"/>
                                        </p:tgtEl>
                                      </p:cBhvr>
                                    </p:animEffect>
                                  </p:childTnLst>
                                </p:cTn>
                              </p:par>
                            </p:childTnLst>
                          </p:cTn>
                        </p:par>
                        <p:par>
                          <p:cTn id="70" fill="hold">
                            <p:stCondLst>
                              <p:cond delay="7500"/>
                            </p:stCondLst>
                            <p:childTnLst>
                              <p:par>
                                <p:cTn id="71" presetID="22" presetClass="entr" presetSubtype="8" fill="hold" grpId="1" nodeType="afterEffect">
                                  <p:stCondLst>
                                    <p:cond delay="0"/>
                                  </p:stCondLst>
                                  <p:childTnLst>
                                    <p:set>
                                      <p:cBhvr>
                                        <p:cTn id="72" dur="1" fill="hold">
                                          <p:stCondLst>
                                            <p:cond delay="0"/>
                                          </p:stCondLst>
                                        </p:cTn>
                                        <p:tgtEl>
                                          <p:spTgt spid="48134"/>
                                        </p:tgtEl>
                                        <p:attrNameLst>
                                          <p:attrName>style.visibility</p:attrName>
                                        </p:attrNameLst>
                                      </p:cBhvr>
                                      <p:to>
                                        <p:strVal val="visible"/>
                                      </p:to>
                                    </p:set>
                                    <p:animEffect transition="in" filter="wipe(left)">
                                      <p:cBhvr>
                                        <p:cTn id="73" dur="500"/>
                                        <p:tgtEl>
                                          <p:spTgt spid="48134"/>
                                        </p:tgtEl>
                                      </p:cBhvr>
                                    </p:animEffect>
                                  </p:childTnLst>
                                </p:cTn>
                              </p:par>
                            </p:childTnLst>
                          </p:cTn>
                        </p:par>
                        <p:par>
                          <p:cTn id="74" fill="hold">
                            <p:stCondLst>
                              <p:cond delay="8000"/>
                            </p:stCondLst>
                            <p:childTnLst>
                              <p:par>
                                <p:cTn id="75" presetID="22" presetClass="entr" presetSubtype="8" fill="hold" grpId="1" nodeType="afterEffect">
                                  <p:stCondLst>
                                    <p:cond delay="0"/>
                                  </p:stCondLst>
                                  <p:childTnLst>
                                    <p:set>
                                      <p:cBhvr>
                                        <p:cTn id="76" dur="1" fill="hold">
                                          <p:stCondLst>
                                            <p:cond delay="0"/>
                                          </p:stCondLst>
                                        </p:cTn>
                                        <p:tgtEl>
                                          <p:spTgt spid="48139"/>
                                        </p:tgtEl>
                                        <p:attrNameLst>
                                          <p:attrName>style.visibility</p:attrName>
                                        </p:attrNameLst>
                                      </p:cBhvr>
                                      <p:to>
                                        <p:strVal val="visible"/>
                                      </p:to>
                                    </p:set>
                                    <p:animEffect transition="in" filter="wipe(left)">
                                      <p:cBhvr>
                                        <p:cTn id="77" dur="500"/>
                                        <p:tgtEl>
                                          <p:spTgt spid="48139"/>
                                        </p:tgtEl>
                                      </p:cBhvr>
                                    </p:animEffect>
                                  </p:childTnLst>
                                </p:cTn>
                              </p:par>
                            </p:childTnLst>
                          </p:cTn>
                        </p:par>
                        <p:par>
                          <p:cTn id="78" fill="hold">
                            <p:stCondLst>
                              <p:cond delay="8500"/>
                            </p:stCondLst>
                            <p:childTnLst>
                              <p:par>
                                <p:cTn id="79" presetID="22" presetClass="entr" presetSubtype="8" fill="hold" grpId="1" nodeType="afterEffect">
                                  <p:stCondLst>
                                    <p:cond delay="0"/>
                                  </p:stCondLst>
                                  <p:childTnLst>
                                    <p:set>
                                      <p:cBhvr>
                                        <p:cTn id="80" dur="1" fill="hold">
                                          <p:stCondLst>
                                            <p:cond delay="0"/>
                                          </p:stCondLst>
                                        </p:cTn>
                                        <p:tgtEl>
                                          <p:spTgt spid="48138"/>
                                        </p:tgtEl>
                                        <p:attrNameLst>
                                          <p:attrName>style.visibility</p:attrName>
                                        </p:attrNameLst>
                                      </p:cBhvr>
                                      <p:to>
                                        <p:strVal val="visible"/>
                                      </p:to>
                                    </p:set>
                                    <p:animEffect transition="in" filter="wipe(left)">
                                      <p:cBhvr>
                                        <p:cTn id="81" dur="500"/>
                                        <p:tgtEl>
                                          <p:spTgt spid="48138"/>
                                        </p:tgtEl>
                                      </p:cBhvr>
                                    </p:animEffect>
                                  </p:childTnLst>
                                </p:cTn>
                              </p:par>
                            </p:childTnLst>
                          </p:cTn>
                        </p:par>
                        <p:par>
                          <p:cTn id="82" fill="hold">
                            <p:stCondLst>
                              <p:cond delay="9000"/>
                            </p:stCondLst>
                            <p:childTnLst>
                              <p:par>
                                <p:cTn id="83" presetID="22" presetClass="entr" presetSubtype="8" fill="hold" grpId="0" nodeType="afterEffect">
                                  <p:stCondLst>
                                    <p:cond delay="0"/>
                                  </p:stCondLst>
                                  <p:childTnLst>
                                    <p:set>
                                      <p:cBhvr>
                                        <p:cTn id="84" dur="1" fill="hold">
                                          <p:stCondLst>
                                            <p:cond delay="0"/>
                                          </p:stCondLst>
                                        </p:cTn>
                                        <p:tgtEl>
                                          <p:spTgt spid="48140"/>
                                        </p:tgtEl>
                                        <p:attrNameLst>
                                          <p:attrName>style.visibility</p:attrName>
                                        </p:attrNameLst>
                                      </p:cBhvr>
                                      <p:to>
                                        <p:strVal val="visible"/>
                                      </p:to>
                                    </p:set>
                                    <p:animEffect transition="in" filter="wipe(left)">
                                      <p:cBhvr>
                                        <p:cTn id="85" dur="500"/>
                                        <p:tgtEl>
                                          <p:spTgt spid="481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animBg="1"/>
      <p:bldP spid="48133" grpId="0" animBg="1"/>
      <p:bldP spid="48133" grpId="1" animBg="1"/>
      <p:bldP spid="48134" grpId="0" animBg="1"/>
      <p:bldP spid="48134" grpId="1" animBg="1"/>
      <p:bldP spid="48135" grpId="0" animBg="1"/>
      <p:bldP spid="48136" grpId="0" animBg="1"/>
      <p:bldP spid="48136" grpId="1" animBg="1"/>
      <p:bldP spid="48137" grpId="0" animBg="1"/>
      <p:bldP spid="48137" grpId="1" animBg="1"/>
      <p:bldP spid="48138" grpId="0" animBg="1"/>
      <p:bldP spid="48138" grpId="1" animBg="1"/>
      <p:bldP spid="48139" grpId="0" animBg="1"/>
      <p:bldP spid="48139" grpId="1" animBg="1"/>
      <p:bldP spid="48140" grpId="0" animBg="1"/>
      <p:bldP spid="48142" grpId="0" animBg="1"/>
      <p:bldP spid="48142" grpId="1" animBg="1"/>
      <p:bldP spid="48143" grpId="0" animBg="1"/>
      <p:bldP spid="48145" grpId="0"/>
      <p:bldP spid="48146" grpId="0"/>
      <p:bldP spid="4814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2" name="Rectangle 22"/>
          <p:cNvSpPr>
            <a:spLocks noChangeArrowheads="1"/>
          </p:cNvSpPr>
          <p:nvPr/>
        </p:nvSpPr>
        <p:spPr bwMode="auto">
          <a:xfrm>
            <a:off x="785812" y="137717"/>
            <a:ext cx="8034659" cy="1231106"/>
          </a:xfrm>
          <a:prstGeom prst="rect">
            <a:avLst/>
          </a:prstGeom>
          <a:noFill/>
          <a:ln w="9525">
            <a:noFill/>
            <a:miter lim="800000"/>
            <a:headEnd/>
            <a:tailEnd/>
          </a:ln>
          <a:effectLst/>
        </p:spPr>
        <p:txBody>
          <a:bodyPr wrap="square" anchor="ctr">
            <a:spAutoFit/>
          </a:bodyPr>
          <a:lstStyle/>
          <a:p>
            <a:pPr indent="342900">
              <a:defRPr/>
            </a:pPr>
            <a:r>
              <a:rPr lang="ru-RU" sz="3800" b="1" dirty="0">
                <a:solidFill>
                  <a:schemeClr val="tx2"/>
                </a:solidFill>
                <a:effectLst>
                  <a:outerShdw blurRad="38100" dist="38100" dir="2700000" algn="tl">
                    <a:srgbClr val="C0C0C0"/>
                  </a:outerShdw>
                </a:effectLst>
                <a:latin typeface="+mj-lt"/>
                <a:ea typeface="+mj-ea"/>
                <a:cs typeface="+mj-cs"/>
              </a:rPr>
              <a:t>Логическая схема </a:t>
            </a:r>
            <a:r>
              <a:rPr lang="en-US" sz="3800" b="1" dirty="0">
                <a:solidFill>
                  <a:schemeClr val="tx2"/>
                </a:solidFill>
                <a:effectLst>
                  <a:outerShdw blurRad="38100" dist="38100" dir="2700000" algn="tl">
                    <a:srgbClr val="C0C0C0"/>
                  </a:outerShdw>
                </a:effectLst>
                <a:latin typeface="+mj-lt"/>
                <a:ea typeface="+mj-ea"/>
                <a:cs typeface="+mj-cs"/>
              </a:rPr>
              <a:t>RS</a:t>
            </a:r>
            <a:r>
              <a:rPr lang="ru-RU" sz="3800" b="1" dirty="0">
                <a:solidFill>
                  <a:schemeClr val="tx2"/>
                </a:solidFill>
                <a:effectLst>
                  <a:outerShdw blurRad="38100" dist="38100" dir="2700000" algn="tl">
                    <a:srgbClr val="C0C0C0"/>
                  </a:outerShdw>
                </a:effectLst>
                <a:latin typeface="+mj-lt"/>
                <a:ea typeface="+mj-ea"/>
                <a:cs typeface="+mj-cs"/>
              </a:rPr>
              <a:t>-триггера:</a:t>
            </a:r>
          </a:p>
          <a:p>
            <a:pPr indent="342900" eaLnBrk="0" hangingPunct="0">
              <a:defRPr/>
            </a:pPr>
            <a:endParaRPr lang="ru-RU" sz="3600" b="1" dirty="0">
              <a:solidFill>
                <a:srgbClr val="7030A0"/>
              </a:solidFill>
              <a:effectLst>
                <a:outerShdw blurRad="38100" dist="38100" dir="2700000" algn="tl">
                  <a:srgbClr val="C0C0C0"/>
                </a:outerShdw>
              </a:effectLst>
            </a:endParaRPr>
          </a:p>
        </p:txBody>
      </p:sp>
      <p:grpSp>
        <p:nvGrpSpPr>
          <p:cNvPr id="2" name="Group 1"/>
          <p:cNvGrpSpPr>
            <a:grpSpLocks/>
          </p:cNvGrpSpPr>
          <p:nvPr/>
        </p:nvGrpSpPr>
        <p:grpSpPr bwMode="auto">
          <a:xfrm>
            <a:off x="1259632" y="1340768"/>
            <a:ext cx="5657850" cy="4848225"/>
            <a:chOff x="3141" y="1674"/>
            <a:chExt cx="5220" cy="3240"/>
          </a:xfrm>
        </p:grpSpPr>
        <p:sp>
          <p:nvSpPr>
            <p:cNvPr id="18439" name="Rectangle 21"/>
            <p:cNvSpPr>
              <a:spLocks noChangeArrowheads="1"/>
            </p:cNvSpPr>
            <p:nvPr/>
          </p:nvSpPr>
          <p:spPr bwMode="auto">
            <a:xfrm>
              <a:off x="5481" y="1700"/>
              <a:ext cx="900" cy="1234"/>
            </a:xfrm>
            <a:prstGeom prst="rect">
              <a:avLst/>
            </a:prstGeom>
            <a:solidFill>
              <a:srgbClr val="FFFFFF"/>
            </a:solidFill>
            <a:ln w="9525">
              <a:solidFill>
                <a:srgbClr val="000000"/>
              </a:solidFill>
              <a:miter lim="800000"/>
              <a:headEnd/>
              <a:tailEnd/>
            </a:ln>
          </p:spPr>
          <p:txBody>
            <a:bodyPr/>
            <a:lstStyle/>
            <a:p>
              <a:endParaRPr lang="ru-RU" sz="4800">
                <a:latin typeface="Trebuchet MS" pitchFamily="34" charset="0"/>
              </a:endParaRPr>
            </a:p>
          </p:txBody>
        </p:sp>
        <p:sp>
          <p:nvSpPr>
            <p:cNvPr id="18440" name="Rectangle 20"/>
            <p:cNvSpPr>
              <a:spLocks noChangeArrowheads="1"/>
            </p:cNvSpPr>
            <p:nvPr/>
          </p:nvSpPr>
          <p:spPr bwMode="auto">
            <a:xfrm>
              <a:off x="5481" y="3654"/>
              <a:ext cx="900" cy="1234"/>
            </a:xfrm>
            <a:prstGeom prst="rect">
              <a:avLst/>
            </a:prstGeom>
            <a:solidFill>
              <a:srgbClr val="FFFFFF"/>
            </a:solidFill>
            <a:ln w="9525">
              <a:solidFill>
                <a:srgbClr val="000000"/>
              </a:solidFill>
              <a:miter lim="800000"/>
              <a:headEnd/>
              <a:tailEnd/>
            </a:ln>
          </p:spPr>
          <p:txBody>
            <a:bodyPr/>
            <a:lstStyle/>
            <a:p>
              <a:endParaRPr lang="ru-RU" sz="4800">
                <a:latin typeface="Trebuchet MS" pitchFamily="34" charset="0"/>
              </a:endParaRPr>
            </a:p>
          </p:txBody>
        </p:sp>
        <p:sp>
          <p:nvSpPr>
            <p:cNvPr id="18441" name="Line 19"/>
            <p:cNvSpPr>
              <a:spLocks noChangeShapeType="1"/>
            </p:cNvSpPr>
            <p:nvPr/>
          </p:nvSpPr>
          <p:spPr bwMode="auto">
            <a:xfrm>
              <a:off x="3681" y="2034"/>
              <a:ext cx="1800" cy="0"/>
            </a:xfrm>
            <a:prstGeom prst="line">
              <a:avLst/>
            </a:prstGeom>
            <a:noFill/>
            <a:ln w="9525">
              <a:solidFill>
                <a:srgbClr val="000000"/>
              </a:solidFill>
              <a:round/>
              <a:headEnd/>
              <a:tailEnd/>
            </a:ln>
          </p:spPr>
          <p:txBody>
            <a:bodyPr/>
            <a:lstStyle/>
            <a:p>
              <a:endParaRPr lang="ru-RU"/>
            </a:p>
          </p:txBody>
        </p:sp>
        <p:sp>
          <p:nvSpPr>
            <p:cNvPr id="18442" name="Line 18"/>
            <p:cNvSpPr>
              <a:spLocks noChangeShapeType="1"/>
            </p:cNvSpPr>
            <p:nvPr/>
          </p:nvSpPr>
          <p:spPr bwMode="auto">
            <a:xfrm>
              <a:off x="6381" y="2214"/>
              <a:ext cx="1800" cy="0"/>
            </a:xfrm>
            <a:prstGeom prst="line">
              <a:avLst/>
            </a:prstGeom>
            <a:noFill/>
            <a:ln w="9525">
              <a:solidFill>
                <a:srgbClr val="000000"/>
              </a:solidFill>
              <a:round/>
              <a:headEnd/>
              <a:tailEnd/>
            </a:ln>
          </p:spPr>
          <p:txBody>
            <a:bodyPr/>
            <a:lstStyle/>
            <a:p>
              <a:endParaRPr lang="ru-RU"/>
            </a:p>
          </p:txBody>
        </p:sp>
        <p:sp>
          <p:nvSpPr>
            <p:cNvPr id="18443" name="Line 17"/>
            <p:cNvSpPr>
              <a:spLocks noChangeShapeType="1"/>
            </p:cNvSpPr>
            <p:nvPr/>
          </p:nvSpPr>
          <p:spPr bwMode="auto">
            <a:xfrm>
              <a:off x="6381" y="2214"/>
              <a:ext cx="1800" cy="0"/>
            </a:xfrm>
            <a:prstGeom prst="line">
              <a:avLst/>
            </a:prstGeom>
            <a:noFill/>
            <a:ln w="9525">
              <a:solidFill>
                <a:srgbClr val="000000"/>
              </a:solidFill>
              <a:round/>
              <a:headEnd/>
              <a:tailEnd/>
            </a:ln>
          </p:spPr>
          <p:txBody>
            <a:bodyPr/>
            <a:lstStyle/>
            <a:p>
              <a:endParaRPr lang="ru-RU"/>
            </a:p>
          </p:txBody>
        </p:sp>
        <p:sp>
          <p:nvSpPr>
            <p:cNvPr id="18444" name="Line 16"/>
            <p:cNvSpPr>
              <a:spLocks noChangeShapeType="1"/>
            </p:cNvSpPr>
            <p:nvPr/>
          </p:nvSpPr>
          <p:spPr bwMode="auto">
            <a:xfrm>
              <a:off x="6381" y="4194"/>
              <a:ext cx="1800" cy="0"/>
            </a:xfrm>
            <a:prstGeom prst="line">
              <a:avLst/>
            </a:prstGeom>
            <a:noFill/>
            <a:ln w="9525">
              <a:solidFill>
                <a:srgbClr val="000000"/>
              </a:solidFill>
              <a:round/>
              <a:headEnd/>
              <a:tailEnd/>
            </a:ln>
          </p:spPr>
          <p:txBody>
            <a:bodyPr/>
            <a:lstStyle/>
            <a:p>
              <a:endParaRPr lang="ru-RU"/>
            </a:p>
          </p:txBody>
        </p:sp>
        <p:sp>
          <p:nvSpPr>
            <p:cNvPr id="18445" name="Line 15"/>
            <p:cNvSpPr>
              <a:spLocks noChangeShapeType="1"/>
            </p:cNvSpPr>
            <p:nvPr/>
          </p:nvSpPr>
          <p:spPr bwMode="auto">
            <a:xfrm flipH="1">
              <a:off x="4941" y="2574"/>
              <a:ext cx="540" cy="0"/>
            </a:xfrm>
            <a:prstGeom prst="line">
              <a:avLst/>
            </a:prstGeom>
            <a:noFill/>
            <a:ln w="9525">
              <a:solidFill>
                <a:srgbClr val="000000"/>
              </a:solidFill>
              <a:round/>
              <a:headEnd/>
              <a:tailEnd/>
            </a:ln>
          </p:spPr>
          <p:txBody>
            <a:bodyPr/>
            <a:lstStyle/>
            <a:p>
              <a:endParaRPr lang="ru-RU"/>
            </a:p>
          </p:txBody>
        </p:sp>
        <p:sp>
          <p:nvSpPr>
            <p:cNvPr id="18446" name="Line 14"/>
            <p:cNvSpPr>
              <a:spLocks noChangeShapeType="1"/>
            </p:cNvSpPr>
            <p:nvPr/>
          </p:nvSpPr>
          <p:spPr bwMode="auto">
            <a:xfrm>
              <a:off x="4941" y="2574"/>
              <a:ext cx="0" cy="900"/>
            </a:xfrm>
            <a:prstGeom prst="line">
              <a:avLst/>
            </a:prstGeom>
            <a:noFill/>
            <a:ln w="9525">
              <a:solidFill>
                <a:srgbClr val="000000"/>
              </a:solidFill>
              <a:round/>
              <a:headEnd/>
              <a:tailEnd/>
            </a:ln>
          </p:spPr>
          <p:txBody>
            <a:bodyPr/>
            <a:lstStyle/>
            <a:p>
              <a:endParaRPr lang="ru-RU"/>
            </a:p>
          </p:txBody>
        </p:sp>
        <p:sp>
          <p:nvSpPr>
            <p:cNvPr id="18447" name="Line 13"/>
            <p:cNvSpPr>
              <a:spLocks noChangeShapeType="1"/>
            </p:cNvSpPr>
            <p:nvPr/>
          </p:nvSpPr>
          <p:spPr bwMode="auto">
            <a:xfrm>
              <a:off x="4941" y="3474"/>
              <a:ext cx="2160" cy="0"/>
            </a:xfrm>
            <a:prstGeom prst="line">
              <a:avLst/>
            </a:prstGeom>
            <a:noFill/>
            <a:ln w="9525">
              <a:solidFill>
                <a:srgbClr val="000000"/>
              </a:solidFill>
              <a:round/>
              <a:headEnd/>
              <a:tailEnd/>
            </a:ln>
          </p:spPr>
          <p:txBody>
            <a:bodyPr/>
            <a:lstStyle/>
            <a:p>
              <a:endParaRPr lang="ru-RU"/>
            </a:p>
          </p:txBody>
        </p:sp>
        <p:sp>
          <p:nvSpPr>
            <p:cNvPr id="18448" name="Line 12"/>
            <p:cNvSpPr>
              <a:spLocks noChangeShapeType="1"/>
            </p:cNvSpPr>
            <p:nvPr/>
          </p:nvSpPr>
          <p:spPr bwMode="auto">
            <a:xfrm>
              <a:off x="7101" y="3474"/>
              <a:ext cx="0" cy="720"/>
            </a:xfrm>
            <a:prstGeom prst="line">
              <a:avLst/>
            </a:prstGeom>
            <a:noFill/>
            <a:ln w="9525">
              <a:solidFill>
                <a:srgbClr val="000000"/>
              </a:solidFill>
              <a:round/>
              <a:headEnd/>
              <a:tailEnd/>
            </a:ln>
          </p:spPr>
          <p:txBody>
            <a:bodyPr/>
            <a:lstStyle/>
            <a:p>
              <a:endParaRPr lang="ru-RU"/>
            </a:p>
          </p:txBody>
        </p:sp>
        <p:sp>
          <p:nvSpPr>
            <p:cNvPr id="18449" name="Line 11"/>
            <p:cNvSpPr>
              <a:spLocks noChangeShapeType="1"/>
            </p:cNvSpPr>
            <p:nvPr/>
          </p:nvSpPr>
          <p:spPr bwMode="auto">
            <a:xfrm flipH="1">
              <a:off x="3681" y="4554"/>
              <a:ext cx="1800" cy="0"/>
            </a:xfrm>
            <a:prstGeom prst="line">
              <a:avLst/>
            </a:prstGeom>
            <a:noFill/>
            <a:ln w="9525">
              <a:solidFill>
                <a:srgbClr val="000000"/>
              </a:solidFill>
              <a:round/>
              <a:headEnd/>
              <a:tailEnd/>
            </a:ln>
          </p:spPr>
          <p:txBody>
            <a:bodyPr/>
            <a:lstStyle/>
            <a:p>
              <a:endParaRPr lang="ru-RU"/>
            </a:p>
          </p:txBody>
        </p:sp>
        <p:sp>
          <p:nvSpPr>
            <p:cNvPr id="18450" name="Line 10"/>
            <p:cNvSpPr>
              <a:spLocks noChangeShapeType="1"/>
            </p:cNvSpPr>
            <p:nvPr/>
          </p:nvSpPr>
          <p:spPr bwMode="auto">
            <a:xfrm flipH="1">
              <a:off x="5121" y="4194"/>
              <a:ext cx="360" cy="0"/>
            </a:xfrm>
            <a:prstGeom prst="line">
              <a:avLst/>
            </a:prstGeom>
            <a:noFill/>
            <a:ln w="9525">
              <a:solidFill>
                <a:srgbClr val="000000"/>
              </a:solidFill>
              <a:round/>
              <a:headEnd/>
              <a:tailEnd/>
            </a:ln>
          </p:spPr>
          <p:txBody>
            <a:bodyPr/>
            <a:lstStyle/>
            <a:p>
              <a:endParaRPr lang="ru-RU"/>
            </a:p>
          </p:txBody>
        </p:sp>
        <p:sp>
          <p:nvSpPr>
            <p:cNvPr id="18451" name="Line 9"/>
            <p:cNvSpPr>
              <a:spLocks noChangeShapeType="1"/>
            </p:cNvSpPr>
            <p:nvPr/>
          </p:nvSpPr>
          <p:spPr bwMode="auto">
            <a:xfrm flipV="1">
              <a:off x="5121" y="3294"/>
              <a:ext cx="0" cy="900"/>
            </a:xfrm>
            <a:prstGeom prst="line">
              <a:avLst/>
            </a:prstGeom>
            <a:noFill/>
            <a:ln w="9525">
              <a:solidFill>
                <a:srgbClr val="000000"/>
              </a:solidFill>
              <a:round/>
              <a:headEnd/>
              <a:tailEnd/>
            </a:ln>
          </p:spPr>
          <p:txBody>
            <a:bodyPr/>
            <a:lstStyle/>
            <a:p>
              <a:endParaRPr lang="ru-RU"/>
            </a:p>
          </p:txBody>
        </p:sp>
        <p:sp>
          <p:nvSpPr>
            <p:cNvPr id="18452" name="Line 8"/>
            <p:cNvSpPr>
              <a:spLocks noChangeShapeType="1"/>
            </p:cNvSpPr>
            <p:nvPr/>
          </p:nvSpPr>
          <p:spPr bwMode="auto">
            <a:xfrm>
              <a:off x="5121" y="3294"/>
              <a:ext cx="1980" cy="0"/>
            </a:xfrm>
            <a:prstGeom prst="line">
              <a:avLst/>
            </a:prstGeom>
            <a:noFill/>
            <a:ln w="9525">
              <a:solidFill>
                <a:srgbClr val="000000"/>
              </a:solidFill>
              <a:round/>
              <a:headEnd/>
              <a:tailEnd/>
            </a:ln>
          </p:spPr>
          <p:txBody>
            <a:bodyPr/>
            <a:lstStyle/>
            <a:p>
              <a:endParaRPr lang="ru-RU"/>
            </a:p>
          </p:txBody>
        </p:sp>
        <p:sp>
          <p:nvSpPr>
            <p:cNvPr id="18453" name="Line 7"/>
            <p:cNvSpPr>
              <a:spLocks noChangeShapeType="1"/>
            </p:cNvSpPr>
            <p:nvPr/>
          </p:nvSpPr>
          <p:spPr bwMode="auto">
            <a:xfrm flipV="1">
              <a:off x="7101" y="2214"/>
              <a:ext cx="0" cy="1080"/>
            </a:xfrm>
            <a:prstGeom prst="line">
              <a:avLst/>
            </a:prstGeom>
            <a:noFill/>
            <a:ln w="9525">
              <a:solidFill>
                <a:srgbClr val="000000"/>
              </a:solidFill>
              <a:round/>
              <a:headEnd/>
              <a:tailEnd/>
            </a:ln>
          </p:spPr>
          <p:txBody>
            <a:bodyPr/>
            <a:lstStyle/>
            <a:p>
              <a:endParaRPr lang="ru-RU"/>
            </a:p>
          </p:txBody>
        </p:sp>
        <p:sp>
          <p:nvSpPr>
            <p:cNvPr id="18454" name="Text Box 6"/>
            <p:cNvSpPr txBox="1">
              <a:spLocks noChangeArrowheads="1"/>
            </p:cNvSpPr>
            <p:nvPr/>
          </p:nvSpPr>
          <p:spPr bwMode="auto">
            <a:xfrm>
              <a:off x="3141" y="1674"/>
              <a:ext cx="720" cy="720"/>
            </a:xfrm>
            <a:prstGeom prst="rect">
              <a:avLst/>
            </a:prstGeom>
            <a:noFill/>
            <a:ln w="9525">
              <a:noFill/>
              <a:miter lim="800000"/>
              <a:headEnd/>
              <a:tailEnd/>
            </a:ln>
          </p:spPr>
          <p:txBody>
            <a:bodyPr/>
            <a:lstStyle/>
            <a:p>
              <a:r>
                <a:rPr lang="en-US" sz="3600">
                  <a:cs typeface="Times New Roman" pitchFamily="18" charset="0"/>
                </a:rPr>
                <a:t>S</a:t>
              </a:r>
              <a:endParaRPr lang="en-US" sz="4800"/>
            </a:p>
          </p:txBody>
        </p:sp>
        <p:sp>
          <p:nvSpPr>
            <p:cNvPr id="18455" name="Text Box 5"/>
            <p:cNvSpPr txBox="1">
              <a:spLocks noChangeArrowheads="1"/>
            </p:cNvSpPr>
            <p:nvPr/>
          </p:nvSpPr>
          <p:spPr bwMode="auto">
            <a:xfrm>
              <a:off x="3141" y="4194"/>
              <a:ext cx="720" cy="720"/>
            </a:xfrm>
            <a:prstGeom prst="rect">
              <a:avLst/>
            </a:prstGeom>
            <a:noFill/>
            <a:ln w="9525">
              <a:noFill/>
              <a:miter lim="800000"/>
              <a:headEnd/>
              <a:tailEnd/>
            </a:ln>
          </p:spPr>
          <p:txBody>
            <a:bodyPr/>
            <a:lstStyle/>
            <a:p>
              <a:r>
                <a:rPr lang="en-US" sz="3600">
                  <a:cs typeface="Times New Roman" pitchFamily="18" charset="0"/>
                </a:rPr>
                <a:t>R</a:t>
              </a:r>
              <a:endParaRPr lang="en-US" sz="4800"/>
            </a:p>
          </p:txBody>
        </p:sp>
        <p:sp>
          <p:nvSpPr>
            <p:cNvPr id="18456" name="Text Box 4"/>
            <p:cNvSpPr txBox="1">
              <a:spLocks noChangeArrowheads="1"/>
            </p:cNvSpPr>
            <p:nvPr/>
          </p:nvSpPr>
          <p:spPr bwMode="auto">
            <a:xfrm>
              <a:off x="7641" y="1674"/>
              <a:ext cx="720" cy="720"/>
            </a:xfrm>
            <a:prstGeom prst="rect">
              <a:avLst/>
            </a:prstGeom>
            <a:noFill/>
            <a:ln w="9525">
              <a:noFill/>
              <a:miter lim="800000"/>
              <a:headEnd/>
              <a:tailEnd/>
            </a:ln>
          </p:spPr>
          <p:txBody>
            <a:bodyPr/>
            <a:lstStyle/>
            <a:p>
              <a:r>
                <a:rPr lang="en-US" sz="3600">
                  <a:cs typeface="Times New Roman" pitchFamily="18" charset="0"/>
                </a:rPr>
                <a:t>Q</a:t>
              </a:r>
              <a:endParaRPr lang="en-US" sz="4800"/>
            </a:p>
          </p:txBody>
        </p:sp>
        <p:sp>
          <p:nvSpPr>
            <p:cNvPr id="18457" name="Text Box 3"/>
            <p:cNvSpPr txBox="1">
              <a:spLocks noChangeArrowheads="1"/>
            </p:cNvSpPr>
            <p:nvPr/>
          </p:nvSpPr>
          <p:spPr bwMode="auto">
            <a:xfrm>
              <a:off x="7641" y="3654"/>
              <a:ext cx="720" cy="720"/>
            </a:xfrm>
            <a:prstGeom prst="rect">
              <a:avLst/>
            </a:prstGeom>
            <a:noFill/>
            <a:ln w="9525">
              <a:noFill/>
              <a:miter lim="800000"/>
              <a:headEnd/>
              <a:tailEnd/>
            </a:ln>
          </p:spPr>
          <p:txBody>
            <a:bodyPr/>
            <a:lstStyle/>
            <a:p>
              <a:r>
                <a:rPr lang="en-US" sz="3600">
                  <a:cs typeface="Times New Roman" pitchFamily="18" charset="0"/>
                </a:rPr>
                <a:t>Q</a:t>
              </a:r>
              <a:endParaRPr lang="en-US" sz="4800"/>
            </a:p>
          </p:txBody>
        </p:sp>
        <p:sp>
          <p:nvSpPr>
            <p:cNvPr id="18458" name="Line 2"/>
            <p:cNvSpPr>
              <a:spLocks noChangeShapeType="1"/>
            </p:cNvSpPr>
            <p:nvPr/>
          </p:nvSpPr>
          <p:spPr bwMode="auto">
            <a:xfrm>
              <a:off x="7641" y="1674"/>
              <a:ext cx="360" cy="0"/>
            </a:xfrm>
            <a:prstGeom prst="line">
              <a:avLst/>
            </a:prstGeom>
            <a:noFill/>
            <a:ln w="9525">
              <a:solidFill>
                <a:srgbClr val="000000"/>
              </a:solidFill>
              <a:round/>
              <a:headEnd/>
              <a:tailEnd/>
            </a:ln>
          </p:spPr>
          <p:txBody>
            <a:bodyPr/>
            <a:lstStyle/>
            <a:p>
              <a:endParaRPr lang="ru-RU"/>
            </a:p>
          </p:txBody>
        </p:sp>
      </p:grpSp>
      <p:sp>
        <p:nvSpPr>
          <p:cNvPr id="18436" name="Rectangle 27"/>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ru-RU"/>
          </a:p>
        </p:txBody>
      </p:sp>
      <p:sp>
        <p:nvSpPr>
          <p:cNvPr id="25" name="Овал 24"/>
          <p:cNvSpPr/>
          <p:nvPr/>
        </p:nvSpPr>
        <p:spPr>
          <a:xfrm>
            <a:off x="4500563" y="1928813"/>
            <a:ext cx="428625" cy="428625"/>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6" name="Овал 25"/>
          <p:cNvSpPr/>
          <p:nvPr/>
        </p:nvSpPr>
        <p:spPr>
          <a:xfrm>
            <a:off x="4500563" y="4857750"/>
            <a:ext cx="428625" cy="428625"/>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7" name="TextBox 26"/>
          <p:cNvSpPr txBox="1"/>
          <p:nvPr/>
        </p:nvSpPr>
        <p:spPr>
          <a:xfrm>
            <a:off x="3969122" y="1684263"/>
            <a:ext cx="360040" cy="369332"/>
          </a:xfrm>
          <a:prstGeom prst="rect">
            <a:avLst/>
          </a:prstGeom>
          <a:noFill/>
        </p:spPr>
        <p:txBody>
          <a:bodyPr wrap="square" rtlCol="0">
            <a:spAutoFit/>
          </a:bodyPr>
          <a:lstStyle/>
          <a:p>
            <a:r>
              <a:rPr lang="ru-RU" dirty="0" smtClean="0"/>
              <a:t>1</a:t>
            </a:r>
            <a:endParaRPr lang="ru-RU" dirty="0"/>
          </a:p>
        </p:txBody>
      </p:sp>
      <p:sp>
        <p:nvSpPr>
          <p:cNvPr id="28" name="TextBox 27"/>
          <p:cNvSpPr txBox="1"/>
          <p:nvPr/>
        </p:nvSpPr>
        <p:spPr>
          <a:xfrm>
            <a:off x="3923928" y="4653136"/>
            <a:ext cx="360040" cy="369332"/>
          </a:xfrm>
          <a:prstGeom prst="rect">
            <a:avLst/>
          </a:prstGeom>
          <a:noFill/>
        </p:spPr>
        <p:txBody>
          <a:bodyPr wrap="square" rtlCol="0">
            <a:spAutoFit/>
          </a:bodyPr>
          <a:lstStyle/>
          <a:p>
            <a:r>
              <a:rPr lang="ru-RU" dirty="0" smtClean="0"/>
              <a:t>1</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defRPr/>
            </a:pPr>
            <a:r>
              <a:rPr lang="ru-RU" smtClean="0"/>
              <a:t>Составные</a:t>
            </a:r>
            <a:r>
              <a:rPr lang="ru-RU" smtClean="0">
                <a:latin typeface="Arial" charset="0"/>
              </a:rPr>
              <a:t> </a:t>
            </a:r>
            <a:r>
              <a:rPr lang="ru-RU" smtClean="0"/>
              <a:t>элементы</a:t>
            </a:r>
          </a:p>
        </p:txBody>
      </p:sp>
      <p:sp>
        <p:nvSpPr>
          <p:cNvPr id="9219" name="Rectangle 3"/>
          <p:cNvSpPr>
            <a:spLocks noGrp="1" noChangeArrowheads="1"/>
          </p:cNvSpPr>
          <p:nvPr>
            <p:ph type="body" idx="1"/>
          </p:nvPr>
        </p:nvSpPr>
        <p:spPr/>
        <p:txBody>
          <a:bodyPr/>
          <a:lstStyle/>
          <a:p>
            <a:r>
              <a:rPr lang="ru-RU" dirty="0" smtClean="0"/>
              <a:t>Любая логическая операция может быть представлена через конъюнкцию, дизъюнкцию и инверсию</a:t>
            </a:r>
          </a:p>
          <a:p>
            <a:endParaRPr lang="ru-RU" dirty="0" smtClean="0"/>
          </a:p>
          <a:p>
            <a:r>
              <a:rPr lang="ru-RU" dirty="0" smtClean="0"/>
              <a:t>Любой сколь угодно сложный элемент компьютера может быть сконструирован из элементарных вентилей</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defRPr/>
            </a:pPr>
            <a:r>
              <a:rPr lang="ru-RU" smtClean="0"/>
              <a:t>Работа триггера</a:t>
            </a:r>
          </a:p>
        </p:txBody>
      </p:sp>
      <p:sp>
        <p:nvSpPr>
          <p:cNvPr id="50179" name="Rectangle 3"/>
          <p:cNvSpPr>
            <a:spLocks noGrp="1" noChangeArrowheads="1"/>
          </p:cNvSpPr>
          <p:nvPr>
            <p:ph type="body" idx="1"/>
          </p:nvPr>
        </p:nvSpPr>
        <p:spPr>
          <a:xfrm>
            <a:off x="457200" y="1600200"/>
            <a:ext cx="8229600" cy="4997152"/>
          </a:xfrm>
        </p:spPr>
        <p:txBody>
          <a:bodyPr/>
          <a:lstStyle/>
          <a:p>
            <a:pPr>
              <a:defRPr/>
            </a:pPr>
            <a:r>
              <a:rPr lang="ru-RU" dirty="0" smtClean="0"/>
              <a:t>В обычном состоянии на входы триггера </a:t>
            </a:r>
            <a:r>
              <a:rPr lang="en-US" b="1" dirty="0" smtClean="0">
                <a:effectLst>
                  <a:outerShdw blurRad="38100" dist="38100" dir="2700000" algn="tl">
                    <a:srgbClr val="C0C0C0"/>
                  </a:outerShdw>
                </a:effectLst>
              </a:rPr>
              <a:t>S</a:t>
            </a:r>
            <a:r>
              <a:rPr lang="en-US" dirty="0" smtClean="0"/>
              <a:t> </a:t>
            </a:r>
            <a:r>
              <a:rPr lang="ru-RU" dirty="0" smtClean="0"/>
              <a:t>и </a:t>
            </a:r>
            <a:r>
              <a:rPr lang="en-US" b="1" dirty="0" smtClean="0">
                <a:effectLst>
                  <a:outerShdw blurRad="38100" dist="38100" dir="2700000" algn="tl">
                    <a:srgbClr val="C0C0C0"/>
                  </a:outerShdw>
                </a:effectLst>
              </a:rPr>
              <a:t>R</a:t>
            </a:r>
            <a:r>
              <a:rPr lang="ru-RU" dirty="0" smtClean="0"/>
              <a:t> подан сигнал «</a:t>
            </a:r>
            <a:r>
              <a:rPr lang="ru-RU" b="1" dirty="0" smtClean="0">
                <a:effectLst>
                  <a:outerShdw blurRad="38100" dist="38100" dir="2700000" algn="tl">
                    <a:srgbClr val="C0C0C0"/>
                  </a:outerShdw>
                </a:effectLst>
              </a:rPr>
              <a:t>0</a:t>
            </a:r>
            <a:r>
              <a:rPr lang="ru-RU" dirty="0" smtClean="0"/>
              <a:t>» и триггер хранит «</a:t>
            </a:r>
            <a:r>
              <a:rPr lang="ru-RU" b="1" dirty="0" smtClean="0">
                <a:effectLst>
                  <a:outerShdw blurRad="38100" dist="38100" dir="2700000" algn="tl">
                    <a:srgbClr val="C0C0C0"/>
                  </a:outerShdw>
                </a:effectLst>
              </a:rPr>
              <a:t>0</a:t>
            </a:r>
            <a:r>
              <a:rPr lang="ru-RU" dirty="0" smtClean="0"/>
              <a:t>».</a:t>
            </a:r>
          </a:p>
          <a:p>
            <a:pPr>
              <a:defRPr/>
            </a:pPr>
            <a:r>
              <a:rPr lang="ru-RU" dirty="0" smtClean="0"/>
              <a:t>При подаче сигнала «</a:t>
            </a:r>
            <a:r>
              <a:rPr lang="ru-RU" b="1" dirty="0" smtClean="0">
                <a:effectLst>
                  <a:outerShdw blurRad="38100" dist="38100" dir="2700000" algn="tl">
                    <a:srgbClr val="C0C0C0"/>
                  </a:outerShdw>
                </a:effectLst>
              </a:rPr>
              <a:t>1</a:t>
            </a:r>
            <a:r>
              <a:rPr lang="ru-RU" dirty="0" smtClean="0"/>
              <a:t>» на вход </a:t>
            </a:r>
            <a:r>
              <a:rPr lang="en-US" b="1" dirty="0" smtClean="0">
                <a:effectLst>
                  <a:outerShdw blurRad="38100" dist="38100" dir="2700000" algn="tl">
                    <a:srgbClr val="C0C0C0"/>
                  </a:outerShdw>
                </a:effectLst>
              </a:rPr>
              <a:t>S</a:t>
            </a:r>
            <a:r>
              <a:rPr lang="ru-RU" dirty="0" smtClean="0"/>
              <a:t> триггер принимает значение на выходе </a:t>
            </a:r>
            <a:r>
              <a:rPr lang="en-US" b="1" dirty="0" smtClean="0">
                <a:effectLst>
                  <a:outerShdw blurRad="38100" dist="38100" dir="2700000" algn="tl">
                    <a:srgbClr val="C0C0C0"/>
                  </a:outerShdw>
                </a:effectLst>
              </a:rPr>
              <a:t>Q</a:t>
            </a:r>
            <a:r>
              <a:rPr lang="en-US" dirty="0" smtClean="0"/>
              <a:t> </a:t>
            </a:r>
            <a:r>
              <a:rPr lang="ru-RU" dirty="0" smtClean="0"/>
              <a:t>значение «</a:t>
            </a:r>
            <a:r>
              <a:rPr lang="ru-RU" b="1" dirty="0" smtClean="0">
                <a:effectLst>
                  <a:outerShdw blurRad="38100" dist="38100" dir="2700000" algn="tl">
                    <a:srgbClr val="C0C0C0"/>
                  </a:outerShdw>
                </a:effectLst>
              </a:rPr>
              <a:t>1</a:t>
            </a:r>
            <a:r>
              <a:rPr lang="ru-RU" dirty="0" smtClean="0"/>
              <a:t>»</a:t>
            </a:r>
            <a:endParaRPr lang="en-US" dirty="0" smtClean="0"/>
          </a:p>
          <a:p>
            <a:pPr>
              <a:defRPr/>
            </a:pPr>
            <a:r>
              <a:rPr lang="ru-RU" dirty="0" smtClean="0"/>
              <a:t>При подаче сигнала «</a:t>
            </a:r>
            <a:r>
              <a:rPr lang="ru-RU" b="1" dirty="0" smtClean="0">
                <a:effectLst>
                  <a:outerShdw blurRad="38100" dist="38100" dir="2700000" algn="tl">
                    <a:srgbClr val="C0C0C0"/>
                  </a:outerShdw>
                </a:effectLst>
              </a:rPr>
              <a:t>1</a:t>
            </a:r>
            <a:r>
              <a:rPr lang="ru-RU" dirty="0" smtClean="0"/>
              <a:t>» на вход </a:t>
            </a:r>
            <a:r>
              <a:rPr lang="en-US" b="1" dirty="0" smtClean="0">
                <a:effectLst>
                  <a:outerShdw blurRad="38100" dist="38100" dir="2700000" algn="tl">
                    <a:srgbClr val="C0C0C0"/>
                  </a:outerShdw>
                </a:effectLst>
              </a:rPr>
              <a:t>R</a:t>
            </a:r>
            <a:r>
              <a:rPr lang="ru-RU" dirty="0" smtClean="0"/>
              <a:t> триггер возвращается в свое исходное состояние – хранит «</a:t>
            </a:r>
            <a:r>
              <a:rPr lang="ru-RU" b="1" dirty="0" smtClean="0">
                <a:effectLst>
                  <a:outerShdw blurRad="38100" dist="38100" dir="2700000" algn="tl">
                    <a:srgbClr val="C0C0C0"/>
                  </a:outerShdw>
                </a:effectLst>
              </a:rPr>
              <a:t>0</a:t>
            </a:r>
            <a:r>
              <a:rPr lang="ru-RU" dirty="0" smtClean="0"/>
              <a:t>»</a:t>
            </a:r>
          </a:p>
          <a:p>
            <a:pPr>
              <a:defRPr/>
            </a:pPr>
            <a:r>
              <a:rPr lang="ru-RU" dirty="0" smtClean="0"/>
              <a:t>Подача на оба входа </a:t>
            </a:r>
            <a:r>
              <a:rPr lang="en-US" b="1" dirty="0" smtClean="0"/>
              <a:t>S</a:t>
            </a:r>
            <a:r>
              <a:rPr lang="ru-RU" dirty="0" smtClean="0"/>
              <a:t> и</a:t>
            </a:r>
            <a:r>
              <a:rPr lang="en-US" dirty="0" smtClean="0"/>
              <a:t> </a:t>
            </a:r>
            <a:r>
              <a:rPr lang="en-US" b="1" dirty="0" smtClean="0"/>
              <a:t>R</a:t>
            </a:r>
            <a:r>
              <a:rPr lang="ru-RU" b="1" dirty="0" smtClean="0"/>
              <a:t> </a:t>
            </a:r>
            <a:r>
              <a:rPr lang="ru-RU" dirty="0" smtClean="0"/>
              <a:t>сигнала</a:t>
            </a:r>
            <a:r>
              <a:rPr lang="ru-RU" b="1" dirty="0" smtClean="0"/>
              <a:t> «1» </a:t>
            </a:r>
            <a:r>
              <a:rPr lang="ru-RU" dirty="0" smtClean="0"/>
              <a:t>запрещена</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defRPr/>
            </a:pPr>
            <a:r>
              <a:rPr lang="ru-RU" smtClean="0"/>
              <a:t>Триггер</a:t>
            </a:r>
          </a:p>
        </p:txBody>
      </p:sp>
      <p:sp>
        <p:nvSpPr>
          <p:cNvPr id="23555" name="Rectangle 3"/>
          <p:cNvSpPr>
            <a:spLocks noGrp="1" noChangeArrowheads="1"/>
          </p:cNvSpPr>
          <p:nvPr>
            <p:ph type="body" idx="1"/>
          </p:nvPr>
        </p:nvSpPr>
        <p:spPr/>
        <p:txBody>
          <a:bodyPr/>
          <a:lstStyle/>
          <a:p>
            <a:endParaRPr lang="ru-RU"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a:defRPr/>
            </a:pPr>
            <a:r>
              <a:rPr lang="ru-RU" sz="3800" smtClean="0"/>
              <a:t>Сигналы-аргументы и </a:t>
            </a:r>
            <a:br>
              <a:rPr lang="ru-RU" sz="3800" smtClean="0"/>
            </a:br>
            <a:r>
              <a:rPr lang="ru-RU" sz="3800" smtClean="0"/>
              <a:t>сигналы-функции </a:t>
            </a:r>
          </a:p>
        </p:txBody>
      </p:sp>
      <p:sp>
        <p:nvSpPr>
          <p:cNvPr id="1028" name="Rectangle 3"/>
          <p:cNvSpPr>
            <a:spLocks noGrp="1" noChangeArrowheads="1"/>
          </p:cNvSpPr>
          <p:nvPr>
            <p:ph type="body" sz="half" idx="1"/>
          </p:nvPr>
        </p:nvSpPr>
        <p:spPr>
          <a:xfrm>
            <a:off x="457200" y="1600200"/>
            <a:ext cx="8291513" cy="4530725"/>
          </a:xfrm>
        </p:spPr>
        <p:txBody>
          <a:bodyPr/>
          <a:lstStyle/>
          <a:p>
            <a:pPr>
              <a:buFont typeface="Wingdings" pitchFamily="2" charset="2"/>
              <a:buNone/>
            </a:pPr>
            <a:endParaRPr lang="ru-RU" sz="2600" smtClean="0"/>
          </a:p>
          <a:p>
            <a:pPr>
              <a:buFont typeface="Wingdings" pitchFamily="2" charset="2"/>
              <a:buNone/>
            </a:pPr>
            <a:r>
              <a:rPr lang="ru-RU" sz="2600" smtClean="0"/>
              <a:t>Вентили оперируют с электрическими импульсами: </a:t>
            </a:r>
          </a:p>
          <a:p>
            <a:r>
              <a:rPr lang="ru-RU" sz="2600" smtClean="0"/>
              <a:t>Импульс имеется – </a:t>
            </a:r>
            <a:br>
              <a:rPr lang="ru-RU" sz="2600" smtClean="0"/>
            </a:br>
            <a:r>
              <a:rPr lang="ru-RU" sz="2600" smtClean="0"/>
              <a:t>логический смысл сигнала «1»</a:t>
            </a:r>
          </a:p>
          <a:p>
            <a:r>
              <a:rPr lang="ru-RU" sz="2600" smtClean="0"/>
              <a:t>Импульса нет – </a:t>
            </a:r>
            <a:br>
              <a:rPr lang="ru-RU" sz="2600" smtClean="0"/>
            </a:br>
            <a:r>
              <a:rPr lang="ru-RU" sz="2600" smtClean="0"/>
              <a:t>логический смысл сигнала «0»</a:t>
            </a:r>
          </a:p>
          <a:p>
            <a:pPr>
              <a:buFont typeface="Wingdings" pitchFamily="2" charset="2"/>
              <a:buNone/>
            </a:pPr>
            <a:endParaRPr lang="ru-RU" sz="2600" smtClean="0"/>
          </a:p>
          <a:p>
            <a:pPr>
              <a:buFont typeface="Wingdings" pitchFamily="2" charset="2"/>
              <a:buNone/>
            </a:pPr>
            <a:r>
              <a:rPr lang="ru-RU" sz="2600" smtClean="0"/>
              <a:t>На входы вентиля подаются импульсы – значения аргументов, на выходе вентиля появляется сигнал – значение функции</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4"/>
          <p:cNvSpPr>
            <a:spLocks noGrp="1" noChangeArrowheads="1"/>
          </p:cNvSpPr>
          <p:nvPr>
            <p:ph type="title"/>
          </p:nvPr>
        </p:nvSpPr>
        <p:spPr/>
        <p:txBody>
          <a:bodyPr/>
          <a:lstStyle/>
          <a:p>
            <a:pPr eaLnBrk="1" hangingPunct="1">
              <a:defRPr/>
            </a:pPr>
            <a:r>
              <a:rPr lang="ru-RU" sz="3400" dirty="0" smtClean="0"/>
              <a:t>Логическая схема </a:t>
            </a:r>
            <a:r>
              <a:rPr lang="en-US" sz="3400" dirty="0" smtClean="0"/>
              <a:t/>
            </a:r>
            <a:br>
              <a:rPr lang="en-US" sz="3400" dirty="0" smtClean="0"/>
            </a:br>
            <a:r>
              <a:rPr lang="ru-RU" sz="3400" dirty="0" smtClean="0"/>
              <a:t>типа «И»</a:t>
            </a:r>
            <a:r>
              <a:rPr lang="en-US" sz="3400" dirty="0" smtClean="0"/>
              <a:t> </a:t>
            </a:r>
            <a:r>
              <a:rPr lang="ru-RU" sz="3400" dirty="0" smtClean="0"/>
              <a:t>(</a:t>
            </a:r>
            <a:r>
              <a:rPr lang="ru-RU" sz="3400" dirty="0" err="1" smtClean="0"/>
              <a:t>конъюнктор</a:t>
            </a:r>
            <a:r>
              <a:rPr lang="ru-RU" sz="3400" dirty="0" smtClean="0"/>
              <a:t>)</a:t>
            </a:r>
          </a:p>
        </p:txBody>
      </p:sp>
      <p:sp>
        <p:nvSpPr>
          <p:cNvPr id="2057" name="Text Box 5"/>
          <p:cNvSpPr txBox="1">
            <a:spLocks noChangeArrowheads="1"/>
          </p:cNvSpPr>
          <p:nvPr/>
        </p:nvSpPr>
        <p:spPr bwMode="auto">
          <a:xfrm>
            <a:off x="2405063" y="1844675"/>
            <a:ext cx="288925" cy="457200"/>
          </a:xfrm>
          <a:prstGeom prst="rect">
            <a:avLst/>
          </a:prstGeom>
          <a:noFill/>
          <a:ln w="9525">
            <a:noFill/>
            <a:miter lim="800000"/>
            <a:headEnd/>
            <a:tailEnd/>
          </a:ln>
        </p:spPr>
        <p:txBody>
          <a:bodyPr>
            <a:spAutoFit/>
          </a:bodyPr>
          <a:lstStyle/>
          <a:p>
            <a:pPr algn="ctr">
              <a:spcBef>
                <a:spcPct val="50000"/>
              </a:spcBef>
            </a:pPr>
            <a:r>
              <a:rPr lang="ru-RU" sz="2400" b="1"/>
              <a:t>1</a:t>
            </a:r>
          </a:p>
        </p:txBody>
      </p:sp>
      <p:sp>
        <p:nvSpPr>
          <p:cNvPr id="2058" name="Text Box 6"/>
          <p:cNvSpPr txBox="1">
            <a:spLocks noChangeArrowheads="1"/>
          </p:cNvSpPr>
          <p:nvPr/>
        </p:nvSpPr>
        <p:spPr bwMode="auto">
          <a:xfrm>
            <a:off x="2671763" y="1833563"/>
            <a:ext cx="431800" cy="457200"/>
          </a:xfrm>
          <a:prstGeom prst="rect">
            <a:avLst/>
          </a:prstGeom>
          <a:noFill/>
          <a:ln w="9525">
            <a:noFill/>
            <a:miter lim="800000"/>
            <a:headEnd/>
            <a:tailEnd/>
          </a:ln>
        </p:spPr>
        <p:txBody>
          <a:bodyPr>
            <a:spAutoFit/>
          </a:bodyPr>
          <a:lstStyle/>
          <a:p>
            <a:pPr algn="ctr">
              <a:spcBef>
                <a:spcPct val="50000"/>
              </a:spcBef>
            </a:pPr>
            <a:r>
              <a:rPr lang="en-US" sz="2400" b="1">
                <a:sym typeface="Symbol" pitchFamily="18" charset="2"/>
              </a:rPr>
              <a:t></a:t>
            </a:r>
          </a:p>
        </p:txBody>
      </p:sp>
      <p:sp>
        <p:nvSpPr>
          <p:cNvPr id="2059" name="Text Box 7"/>
          <p:cNvSpPr txBox="1">
            <a:spLocks noChangeArrowheads="1"/>
          </p:cNvSpPr>
          <p:nvPr/>
        </p:nvSpPr>
        <p:spPr bwMode="auto">
          <a:xfrm>
            <a:off x="2981325" y="1844675"/>
            <a:ext cx="288925" cy="457200"/>
          </a:xfrm>
          <a:prstGeom prst="rect">
            <a:avLst/>
          </a:prstGeom>
          <a:noFill/>
          <a:ln w="9525">
            <a:noFill/>
            <a:miter lim="800000"/>
            <a:headEnd/>
            <a:tailEnd/>
          </a:ln>
        </p:spPr>
        <p:txBody>
          <a:bodyPr>
            <a:spAutoFit/>
          </a:bodyPr>
          <a:lstStyle/>
          <a:p>
            <a:pPr algn="ctr">
              <a:spcBef>
                <a:spcPct val="50000"/>
              </a:spcBef>
            </a:pPr>
            <a:r>
              <a:rPr lang="ru-RU" sz="2400" b="1"/>
              <a:t>0</a:t>
            </a:r>
          </a:p>
        </p:txBody>
      </p:sp>
      <p:sp>
        <p:nvSpPr>
          <p:cNvPr id="2060" name="Text Box 8"/>
          <p:cNvSpPr txBox="1">
            <a:spLocks noChangeArrowheads="1"/>
          </p:cNvSpPr>
          <p:nvPr/>
        </p:nvSpPr>
        <p:spPr bwMode="auto">
          <a:xfrm>
            <a:off x="3268663" y="1844675"/>
            <a:ext cx="288925" cy="457200"/>
          </a:xfrm>
          <a:prstGeom prst="rect">
            <a:avLst/>
          </a:prstGeom>
          <a:noFill/>
          <a:ln w="9525">
            <a:noFill/>
            <a:miter lim="800000"/>
            <a:headEnd/>
            <a:tailEnd/>
          </a:ln>
        </p:spPr>
        <p:txBody>
          <a:bodyPr>
            <a:spAutoFit/>
          </a:bodyPr>
          <a:lstStyle/>
          <a:p>
            <a:pPr algn="ctr">
              <a:spcBef>
                <a:spcPct val="50000"/>
              </a:spcBef>
            </a:pPr>
            <a:r>
              <a:rPr lang="ru-RU" sz="2400" b="1"/>
              <a:t>=</a:t>
            </a:r>
          </a:p>
        </p:txBody>
      </p:sp>
      <p:sp>
        <p:nvSpPr>
          <p:cNvPr id="2061" name="Text Box 9"/>
          <p:cNvSpPr txBox="1">
            <a:spLocks noChangeArrowheads="1"/>
          </p:cNvSpPr>
          <p:nvPr/>
        </p:nvSpPr>
        <p:spPr bwMode="auto">
          <a:xfrm>
            <a:off x="3556000" y="1844675"/>
            <a:ext cx="288925" cy="457200"/>
          </a:xfrm>
          <a:prstGeom prst="rect">
            <a:avLst/>
          </a:prstGeom>
          <a:noFill/>
          <a:ln w="9525">
            <a:noFill/>
            <a:miter lim="800000"/>
            <a:headEnd/>
            <a:tailEnd/>
          </a:ln>
        </p:spPr>
        <p:txBody>
          <a:bodyPr>
            <a:spAutoFit/>
          </a:bodyPr>
          <a:lstStyle/>
          <a:p>
            <a:pPr algn="ctr">
              <a:spcBef>
                <a:spcPct val="50000"/>
              </a:spcBef>
            </a:pPr>
            <a:r>
              <a:rPr lang="ru-RU" sz="2400" b="1"/>
              <a:t>0</a:t>
            </a:r>
          </a:p>
        </p:txBody>
      </p:sp>
      <p:sp>
        <p:nvSpPr>
          <p:cNvPr id="22539" name="Oval 11"/>
          <p:cNvSpPr>
            <a:spLocks noChangeArrowheads="1"/>
          </p:cNvSpPr>
          <p:nvPr/>
        </p:nvSpPr>
        <p:spPr bwMode="auto">
          <a:xfrm>
            <a:off x="3052763" y="27178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0" name="Oval 12"/>
          <p:cNvSpPr>
            <a:spLocks noChangeArrowheads="1"/>
          </p:cNvSpPr>
          <p:nvPr/>
        </p:nvSpPr>
        <p:spPr bwMode="auto">
          <a:xfrm>
            <a:off x="1420813" y="27178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1" name="Oval 13"/>
          <p:cNvSpPr>
            <a:spLocks noChangeArrowheads="1"/>
          </p:cNvSpPr>
          <p:nvPr/>
        </p:nvSpPr>
        <p:spPr bwMode="auto">
          <a:xfrm>
            <a:off x="1406525" y="38623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2" name="Oval 14"/>
          <p:cNvSpPr>
            <a:spLocks noChangeArrowheads="1"/>
          </p:cNvSpPr>
          <p:nvPr/>
        </p:nvSpPr>
        <p:spPr bwMode="auto">
          <a:xfrm>
            <a:off x="1403350" y="50927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3" name="Oval 15"/>
          <p:cNvSpPr>
            <a:spLocks noChangeArrowheads="1"/>
          </p:cNvSpPr>
          <p:nvPr/>
        </p:nvSpPr>
        <p:spPr bwMode="auto">
          <a:xfrm>
            <a:off x="1406525" y="63182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4" name="Oval 16"/>
          <p:cNvSpPr>
            <a:spLocks noChangeArrowheads="1"/>
          </p:cNvSpPr>
          <p:nvPr/>
        </p:nvSpPr>
        <p:spPr bwMode="auto">
          <a:xfrm>
            <a:off x="3052763" y="63277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5" name="Oval 17"/>
          <p:cNvSpPr>
            <a:spLocks noChangeArrowheads="1"/>
          </p:cNvSpPr>
          <p:nvPr/>
        </p:nvSpPr>
        <p:spPr bwMode="auto">
          <a:xfrm>
            <a:off x="4575175" y="63182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6" name="Oval 18"/>
          <p:cNvSpPr>
            <a:spLocks noChangeArrowheads="1"/>
          </p:cNvSpPr>
          <p:nvPr/>
        </p:nvSpPr>
        <p:spPr bwMode="auto">
          <a:xfrm>
            <a:off x="4575175" y="516572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7" name="Oval 19"/>
          <p:cNvSpPr>
            <a:spLocks noChangeArrowheads="1"/>
          </p:cNvSpPr>
          <p:nvPr/>
        </p:nvSpPr>
        <p:spPr bwMode="auto">
          <a:xfrm>
            <a:off x="4578350" y="394176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2548" name="Oval 20"/>
          <p:cNvSpPr>
            <a:spLocks noChangeArrowheads="1"/>
          </p:cNvSpPr>
          <p:nvPr/>
        </p:nvSpPr>
        <p:spPr bwMode="auto">
          <a:xfrm>
            <a:off x="4568825" y="27209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2072" name="AutoShape 21"/>
          <p:cNvSpPr>
            <a:spLocks noChangeArrowheads="1"/>
          </p:cNvSpPr>
          <p:nvPr/>
        </p:nvSpPr>
        <p:spPr bwMode="auto">
          <a:xfrm>
            <a:off x="2692400" y="2349500"/>
            <a:ext cx="869950" cy="869950"/>
          </a:xfrm>
          <a:prstGeom prst="flowChartSummingJunction">
            <a:avLst/>
          </a:prstGeom>
          <a:noFill/>
          <a:ln w="28575">
            <a:solidFill>
              <a:schemeClr val="tx1"/>
            </a:solidFill>
            <a:round/>
            <a:headEnd/>
            <a:tailEnd/>
          </a:ln>
        </p:spPr>
        <p:txBody>
          <a:bodyPr wrap="none" anchor="ctr"/>
          <a:lstStyle/>
          <a:p>
            <a:endParaRPr lang="ru-RU"/>
          </a:p>
        </p:txBody>
      </p:sp>
      <p:sp>
        <p:nvSpPr>
          <p:cNvPr id="2073" name="AutoShape 22"/>
          <p:cNvSpPr>
            <a:spLocks noChangeArrowheads="1"/>
          </p:cNvSpPr>
          <p:nvPr/>
        </p:nvSpPr>
        <p:spPr bwMode="auto">
          <a:xfrm>
            <a:off x="2692400" y="2349500"/>
            <a:ext cx="863600" cy="866775"/>
          </a:xfrm>
          <a:prstGeom prst="flowChartSummingJunction">
            <a:avLst/>
          </a:prstGeom>
          <a:solidFill>
            <a:srgbClr val="FFCC00"/>
          </a:solidFill>
          <a:ln w="28575">
            <a:solidFill>
              <a:schemeClr val="tx1"/>
            </a:solidFill>
            <a:round/>
            <a:headEnd/>
            <a:tailEnd/>
          </a:ln>
        </p:spPr>
        <p:txBody>
          <a:bodyPr wrap="none" anchor="ctr"/>
          <a:lstStyle/>
          <a:p>
            <a:endParaRPr lang="ru-RU"/>
          </a:p>
        </p:txBody>
      </p:sp>
      <p:sp>
        <p:nvSpPr>
          <p:cNvPr id="2074" name="Line 23"/>
          <p:cNvSpPr>
            <a:spLocks noChangeShapeType="1"/>
          </p:cNvSpPr>
          <p:nvPr/>
        </p:nvSpPr>
        <p:spPr bwMode="auto">
          <a:xfrm flipH="1">
            <a:off x="1468438" y="2781300"/>
            <a:ext cx="1222375" cy="1588"/>
          </a:xfrm>
          <a:prstGeom prst="line">
            <a:avLst/>
          </a:prstGeom>
          <a:noFill/>
          <a:ln w="28575">
            <a:solidFill>
              <a:schemeClr val="tx1"/>
            </a:solidFill>
            <a:round/>
            <a:headEnd/>
            <a:tailEnd/>
          </a:ln>
        </p:spPr>
        <p:txBody>
          <a:bodyPr/>
          <a:lstStyle/>
          <a:p>
            <a:endParaRPr lang="ru-RU"/>
          </a:p>
        </p:txBody>
      </p:sp>
      <p:sp>
        <p:nvSpPr>
          <p:cNvPr id="2075" name="Line 24"/>
          <p:cNvSpPr>
            <a:spLocks noChangeShapeType="1"/>
          </p:cNvSpPr>
          <p:nvPr/>
        </p:nvSpPr>
        <p:spPr bwMode="auto">
          <a:xfrm flipH="1">
            <a:off x="1468438" y="2781300"/>
            <a:ext cx="1587" cy="3600450"/>
          </a:xfrm>
          <a:prstGeom prst="line">
            <a:avLst/>
          </a:prstGeom>
          <a:noFill/>
          <a:ln w="28575">
            <a:solidFill>
              <a:schemeClr val="tx1"/>
            </a:solidFill>
            <a:round/>
            <a:headEnd/>
            <a:tailEnd/>
          </a:ln>
        </p:spPr>
        <p:txBody>
          <a:bodyPr/>
          <a:lstStyle/>
          <a:p>
            <a:endParaRPr lang="ru-RU"/>
          </a:p>
        </p:txBody>
      </p:sp>
      <p:sp>
        <p:nvSpPr>
          <p:cNvPr id="2076" name="Line 25"/>
          <p:cNvSpPr>
            <a:spLocks noChangeShapeType="1"/>
          </p:cNvSpPr>
          <p:nvPr/>
        </p:nvSpPr>
        <p:spPr bwMode="auto">
          <a:xfrm flipH="1">
            <a:off x="1468438" y="6381750"/>
            <a:ext cx="1368425" cy="0"/>
          </a:xfrm>
          <a:prstGeom prst="line">
            <a:avLst/>
          </a:prstGeom>
          <a:noFill/>
          <a:ln w="28575">
            <a:solidFill>
              <a:schemeClr val="tx1"/>
            </a:solidFill>
            <a:round/>
            <a:headEnd/>
            <a:tailEnd/>
          </a:ln>
        </p:spPr>
        <p:txBody>
          <a:bodyPr/>
          <a:lstStyle/>
          <a:p>
            <a:endParaRPr lang="ru-RU"/>
          </a:p>
        </p:txBody>
      </p:sp>
      <p:grpSp>
        <p:nvGrpSpPr>
          <p:cNvPr id="2077" name="Group 26"/>
          <p:cNvGrpSpPr>
            <a:grpSpLocks/>
          </p:cNvGrpSpPr>
          <p:nvPr/>
        </p:nvGrpSpPr>
        <p:grpSpPr bwMode="auto">
          <a:xfrm>
            <a:off x="2838450" y="6100763"/>
            <a:ext cx="504825" cy="576262"/>
            <a:chOff x="2018" y="436"/>
            <a:chExt cx="318" cy="318"/>
          </a:xfrm>
        </p:grpSpPr>
        <p:sp>
          <p:nvSpPr>
            <p:cNvPr id="2112" name="Line 27"/>
            <p:cNvSpPr>
              <a:spLocks noChangeShapeType="1"/>
            </p:cNvSpPr>
            <p:nvPr/>
          </p:nvSpPr>
          <p:spPr bwMode="auto">
            <a:xfrm>
              <a:off x="2018" y="482"/>
              <a:ext cx="0" cy="227"/>
            </a:xfrm>
            <a:prstGeom prst="line">
              <a:avLst/>
            </a:prstGeom>
            <a:noFill/>
            <a:ln w="28575">
              <a:solidFill>
                <a:schemeClr val="tx1"/>
              </a:solidFill>
              <a:round/>
              <a:headEnd/>
              <a:tailEnd/>
            </a:ln>
          </p:spPr>
          <p:txBody>
            <a:bodyPr/>
            <a:lstStyle/>
            <a:p>
              <a:endParaRPr lang="ru-RU"/>
            </a:p>
          </p:txBody>
        </p:sp>
        <p:sp>
          <p:nvSpPr>
            <p:cNvPr id="2113" name="Line 28"/>
            <p:cNvSpPr>
              <a:spLocks noChangeShapeType="1"/>
            </p:cNvSpPr>
            <p:nvPr/>
          </p:nvSpPr>
          <p:spPr bwMode="auto">
            <a:xfrm>
              <a:off x="2064" y="436"/>
              <a:ext cx="0" cy="318"/>
            </a:xfrm>
            <a:prstGeom prst="line">
              <a:avLst/>
            </a:prstGeom>
            <a:noFill/>
            <a:ln w="28575">
              <a:solidFill>
                <a:schemeClr val="tx1"/>
              </a:solidFill>
              <a:round/>
              <a:headEnd/>
              <a:tailEnd/>
            </a:ln>
          </p:spPr>
          <p:txBody>
            <a:bodyPr/>
            <a:lstStyle/>
            <a:p>
              <a:endParaRPr lang="ru-RU"/>
            </a:p>
          </p:txBody>
        </p:sp>
        <p:sp>
          <p:nvSpPr>
            <p:cNvPr id="2114" name="Line 29"/>
            <p:cNvSpPr>
              <a:spLocks noChangeShapeType="1"/>
            </p:cNvSpPr>
            <p:nvPr/>
          </p:nvSpPr>
          <p:spPr bwMode="auto">
            <a:xfrm>
              <a:off x="2290" y="482"/>
              <a:ext cx="0" cy="227"/>
            </a:xfrm>
            <a:prstGeom prst="line">
              <a:avLst/>
            </a:prstGeom>
            <a:noFill/>
            <a:ln w="28575">
              <a:solidFill>
                <a:schemeClr val="tx1"/>
              </a:solidFill>
              <a:round/>
              <a:headEnd/>
              <a:tailEnd/>
            </a:ln>
          </p:spPr>
          <p:txBody>
            <a:bodyPr/>
            <a:lstStyle/>
            <a:p>
              <a:endParaRPr lang="ru-RU"/>
            </a:p>
          </p:txBody>
        </p:sp>
        <p:sp>
          <p:nvSpPr>
            <p:cNvPr id="2115" name="Line 30"/>
            <p:cNvSpPr>
              <a:spLocks noChangeShapeType="1"/>
            </p:cNvSpPr>
            <p:nvPr/>
          </p:nvSpPr>
          <p:spPr bwMode="auto">
            <a:xfrm>
              <a:off x="2336" y="436"/>
              <a:ext cx="0" cy="318"/>
            </a:xfrm>
            <a:prstGeom prst="line">
              <a:avLst/>
            </a:prstGeom>
            <a:noFill/>
            <a:ln w="28575">
              <a:solidFill>
                <a:schemeClr val="tx1"/>
              </a:solidFill>
              <a:round/>
              <a:headEnd/>
              <a:tailEnd/>
            </a:ln>
          </p:spPr>
          <p:txBody>
            <a:bodyPr/>
            <a:lstStyle/>
            <a:p>
              <a:endParaRPr lang="ru-RU"/>
            </a:p>
          </p:txBody>
        </p:sp>
        <p:sp>
          <p:nvSpPr>
            <p:cNvPr id="2116" name="Line 31"/>
            <p:cNvSpPr>
              <a:spLocks noChangeShapeType="1"/>
            </p:cNvSpPr>
            <p:nvPr/>
          </p:nvSpPr>
          <p:spPr bwMode="auto">
            <a:xfrm>
              <a:off x="2064" y="596"/>
              <a:ext cx="226" cy="0"/>
            </a:xfrm>
            <a:prstGeom prst="line">
              <a:avLst/>
            </a:prstGeom>
            <a:noFill/>
            <a:ln w="28575">
              <a:solidFill>
                <a:schemeClr val="tx1"/>
              </a:solidFill>
              <a:prstDash val="dash"/>
              <a:round/>
              <a:headEnd/>
              <a:tailEnd/>
            </a:ln>
          </p:spPr>
          <p:txBody>
            <a:bodyPr/>
            <a:lstStyle/>
            <a:p>
              <a:endParaRPr lang="ru-RU"/>
            </a:p>
          </p:txBody>
        </p:sp>
      </p:grpSp>
      <p:sp>
        <p:nvSpPr>
          <p:cNvPr id="2078" name="Line 32"/>
          <p:cNvSpPr>
            <a:spLocks noChangeShapeType="1"/>
          </p:cNvSpPr>
          <p:nvPr/>
        </p:nvSpPr>
        <p:spPr bwMode="auto">
          <a:xfrm flipH="1">
            <a:off x="3343275" y="6388100"/>
            <a:ext cx="1295400" cy="0"/>
          </a:xfrm>
          <a:prstGeom prst="line">
            <a:avLst/>
          </a:prstGeom>
          <a:noFill/>
          <a:ln w="28575">
            <a:solidFill>
              <a:schemeClr val="tx1"/>
            </a:solidFill>
            <a:round/>
            <a:headEnd/>
            <a:tailEnd/>
          </a:ln>
        </p:spPr>
        <p:txBody>
          <a:bodyPr/>
          <a:lstStyle/>
          <a:p>
            <a:endParaRPr lang="ru-RU"/>
          </a:p>
        </p:txBody>
      </p:sp>
      <p:sp>
        <p:nvSpPr>
          <p:cNvPr id="2079" name="Line 33"/>
          <p:cNvSpPr>
            <a:spLocks noChangeShapeType="1"/>
          </p:cNvSpPr>
          <p:nvPr/>
        </p:nvSpPr>
        <p:spPr bwMode="auto">
          <a:xfrm flipH="1">
            <a:off x="4637088" y="2781300"/>
            <a:ext cx="1587" cy="3600450"/>
          </a:xfrm>
          <a:prstGeom prst="line">
            <a:avLst/>
          </a:prstGeom>
          <a:noFill/>
          <a:ln w="28575">
            <a:solidFill>
              <a:schemeClr val="tx1"/>
            </a:solidFill>
            <a:round/>
            <a:headEnd/>
            <a:tailEnd/>
          </a:ln>
        </p:spPr>
        <p:txBody>
          <a:bodyPr/>
          <a:lstStyle/>
          <a:p>
            <a:endParaRPr lang="ru-RU"/>
          </a:p>
        </p:txBody>
      </p:sp>
      <p:sp>
        <p:nvSpPr>
          <p:cNvPr id="2080" name="Line 34"/>
          <p:cNvSpPr>
            <a:spLocks noChangeShapeType="1"/>
          </p:cNvSpPr>
          <p:nvPr/>
        </p:nvSpPr>
        <p:spPr bwMode="auto">
          <a:xfrm flipH="1" flipV="1">
            <a:off x="3557588" y="2786063"/>
            <a:ext cx="1081087" cy="1587"/>
          </a:xfrm>
          <a:prstGeom prst="line">
            <a:avLst/>
          </a:prstGeom>
          <a:noFill/>
          <a:ln w="28575">
            <a:solidFill>
              <a:schemeClr val="tx1"/>
            </a:solidFill>
            <a:round/>
            <a:headEnd/>
            <a:tailEnd/>
          </a:ln>
        </p:spPr>
        <p:txBody>
          <a:bodyPr/>
          <a:lstStyle/>
          <a:p>
            <a:endParaRPr lang="ru-RU"/>
          </a:p>
        </p:txBody>
      </p:sp>
      <p:sp>
        <p:nvSpPr>
          <p:cNvPr id="2081" name="Text Box 35"/>
          <p:cNvSpPr txBox="1">
            <a:spLocks noChangeArrowheads="1"/>
          </p:cNvSpPr>
          <p:nvPr/>
        </p:nvSpPr>
        <p:spPr bwMode="auto">
          <a:xfrm>
            <a:off x="4997450" y="4941888"/>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2082" name="Text Box 36"/>
          <p:cNvSpPr txBox="1">
            <a:spLocks noChangeArrowheads="1"/>
          </p:cNvSpPr>
          <p:nvPr/>
        </p:nvSpPr>
        <p:spPr bwMode="auto">
          <a:xfrm>
            <a:off x="4997450" y="3835400"/>
            <a:ext cx="288925" cy="457200"/>
          </a:xfrm>
          <a:prstGeom prst="rect">
            <a:avLst/>
          </a:prstGeom>
          <a:noFill/>
          <a:ln w="9525">
            <a:noFill/>
            <a:miter lim="800000"/>
            <a:headEnd/>
            <a:tailEnd/>
          </a:ln>
        </p:spPr>
        <p:txBody>
          <a:bodyPr>
            <a:spAutoFit/>
          </a:bodyPr>
          <a:lstStyle/>
          <a:p>
            <a:pPr algn="ctr">
              <a:spcBef>
                <a:spcPct val="50000"/>
              </a:spcBef>
            </a:pPr>
            <a:r>
              <a:rPr lang="en-US" sz="2400" b="1"/>
              <a:t>0</a:t>
            </a:r>
            <a:endParaRPr lang="ru-RU" sz="2400" b="1"/>
          </a:p>
        </p:txBody>
      </p:sp>
      <p:graphicFrame>
        <p:nvGraphicFramePr>
          <p:cNvPr id="1102" name="Group 78"/>
          <p:cNvGraphicFramePr>
            <a:graphicFrameLocks noGrp="1"/>
          </p:cNvGraphicFramePr>
          <p:nvPr/>
        </p:nvGraphicFramePr>
        <p:xfrm>
          <a:off x="6372225" y="3357563"/>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dirty="0" smtClean="0">
                          <a:ln>
                            <a:noFill/>
                          </a:ln>
                          <a:solidFill>
                            <a:schemeClr val="tx1"/>
                          </a:solidFill>
                          <a:effectLst/>
                          <a:latin typeface="Arial" charset="0"/>
                        </a:rPr>
                        <a:t>A</a:t>
                      </a:r>
                      <a:endParaRPr kumimoji="0" lang="ru-RU" sz="2600" b="1" i="0" u="none" strike="noStrike" cap="none" normalizeH="0" baseline="0" dirty="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09" name="Text Box 79"/>
          <p:cNvSpPr txBox="1">
            <a:spLocks noChangeArrowheads="1"/>
          </p:cNvSpPr>
          <p:nvPr/>
        </p:nvSpPr>
        <p:spPr bwMode="auto">
          <a:xfrm>
            <a:off x="3924300" y="5013325"/>
            <a:ext cx="430213" cy="457200"/>
          </a:xfrm>
          <a:prstGeom prst="rect">
            <a:avLst/>
          </a:prstGeom>
          <a:noFill/>
          <a:ln w="28575">
            <a:noFill/>
            <a:miter lim="800000"/>
            <a:headEnd/>
            <a:tailEnd type="none" w="med" len="lg"/>
          </a:ln>
        </p:spPr>
        <p:txBody>
          <a:bodyPr>
            <a:spAutoFit/>
          </a:bodyPr>
          <a:lstStyle/>
          <a:p>
            <a:pPr algn="ctr">
              <a:spcBef>
                <a:spcPct val="50000"/>
              </a:spcBef>
            </a:pPr>
            <a:r>
              <a:rPr lang="en-US" sz="2400" b="1"/>
              <a:t>A</a:t>
            </a:r>
            <a:endParaRPr lang="ru-RU" sz="2400" b="1"/>
          </a:p>
        </p:txBody>
      </p:sp>
      <p:sp>
        <p:nvSpPr>
          <p:cNvPr id="2110" name="Text Box 80"/>
          <p:cNvSpPr txBox="1">
            <a:spLocks noChangeArrowheads="1"/>
          </p:cNvSpPr>
          <p:nvPr/>
        </p:nvSpPr>
        <p:spPr bwMode="auto">
          <a:xfrm>
            <a:off x="3924300" y="3860800"/>
            <a:ext cx="430213" cy="457200"/>
          </a:xfrm>
          <a:prstGeom prst="rect">
            <a:avLst/>
          </a:prstGeom>
          <a:noFill/>
          <a:ln w="28575">
            <a:noFill/>
            <a:miter lim="800000"/>
            <a:headEnd/>
            <a:tailEnd type="none" w="med" len="lg"/>
          </a:ln>
        </p:spPr>
        <p:txBody>
          <a:bodyPr>
            <a:spAutoFit/>
          </a:bodyPr>
          <a:lstStyle/>
          <a:p>
            <a:pPr algn="ctr">
              <a:spcBef>
                <a:spcPct val="50000"/>
              </a:spcBef>
            </a:pPr>
            <a:r>
              <a:rPr lang="ru-RU" sz="2400" b="1"/>
              <a:t>В</a:t>
            </a:r>
          </a:p>
        </p:txBody>
      </p:sp>
      <p:sp>
        <p:nvSpPr>
          <p:cNvPr id="1105" name="Text Box 81"/>
          <p:cNvSpPr txBox="1">
            <a:spLocks noChangeArrowheads="1"/>
          </p:cNvSpPr>
          <p:nvPr/>
        </p:nvSpPr>
        <p:spPr bwMode="auto">
          <a:xfrm>
            <a:off x="4524375" y="1674813"/>
            <a:ext cx="4140200" cy="1006475"/>
          </a:xfrm>
          <a:prstGeom prst="rect">
            <a:avLst/>
          </a:prstGeom>
          <a:noFill/>
          <a:ln w="28575">
            <a:noFill/>
            <a:miter lim="800000"/>
            <a:headEnd/>
            <a:tailEnd type="none" w="med" len="lg"/>
          </a:ln>
          <a:effectLst/>
        </p:spPr>
        <p:txBody>
          <a:bodyPr wrap="none">
            <a:spAutoFit/>
          </a:bodyPr>
          <a:lstStyle/>
          <a:p>
            <a:pPr algn="r">
              <a:defRPr/>
            </a:pPr>
            <a:r>
              <a:rPr lang="ru-RU" sz="2000">
                <a:effectLst>
                  <a:outerShdw blurRad="38100" dist="38100" dir="2700000" algn="tl">
                    <a:srgbClr val="C0C0C0"/>
                  </a:outerShdw>
                </a:effectLst>
              </a:rPr>
              <a:t>Электрическая цепь из двух</a:t>
            </a:r>
            <a:br>
              <a:rPr lang="ru-RU" sz="2000">
                <a:effectLst>
                  <a:outerShdw blurRad="38100" dist="38100" dir="2700000" algn="tl">
                    <a:srgbClr val="C0C0C0"/>
                  </a:outerShdw>
                </a:effectLst>
              </a:rPr>
            </a:br>
            <a:r>
              <a:rPr lang="ru-RU" sz="2000">
                <a:effectLst>
                  <a:outerShdw blurRad="38100" dist="38100" dir="2700000" algn="tl">
                    <a:srgbClr val="C0C0C0"/>
                  </a:outerShdw>
                </a:effectLst>
              </a:rPr>
              <a:t> последовательно подключенных</a:t>
            </a:r>
            <a:br>
              <a:rPr lang="ru-RU" sz="2000">
                <a:effectLst>
                  <a:outerShdw blurRad="38100" dist="38100" dir="2700000" algn="tl">
                    <a:srgbClr val="C0C0C0"/>
                  </a:outerShdw>
                </a:effectLst>
              </a:rPr>
            </a:br>
            <a:r>
              <a:rPr lang="ru-RU" sz="2000">
                <a:effectLst>
                  <a:outerShdw blurRad="38100" dist="38100" dir="2700000" algn="tl">
                    <a:srgbClr val="C0C0C0"/>
                  </a:outerShdw>
                </a:effectLst>
              </a:rPr>
              <a:t>выключателей</a:t>
            </a:r>
          </a:p>
        </p:txBody>
      </p:sp>
    </p:spTree>
    <p:controls>
      <p:control spid="2050" name="KL1" r:id="rId2" imgW="434520" imgH="434520"/>
      <p:control spid="2051" name="KL2" r:id="rId3" imgW="434520" imgH="434520"/>
      <p:control spid="2052" name="PC1" r:id="rId4" imgW="289440" imgH="289440"/>
      <p:control spid="2053" name="PC0" r:id="rId5" imgW="289440" imgH="28944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path" presetSubtype="0" repeatCount="indefinite" fill="hold" grpId="0" nodeType="withEffect">
                                  <p:stCondLst>
                                    <p:cond delay="0"/>
                                  </p:stCondLst>
                                  <p:childTnLst>
                                    <p:animMotion origin="layout" path="M -0.00052 -0.00046 L 0.16545 0.00047 L 0.16614 0.52547 L -0.17969 0.52361 L -0.18038 -0.00046 L -0.00052 -0.00046 " pathEditMode="relative" rAng="0" ptsTypes="FAAAFF">
                                      <p:cBhvr>
                                        <p:cTn id="6" dur="2000" spd="-100000" fill="hold"/>
                                        <p:tgtEl>
                                          <p:spTgt spid="22539"/>
                                        </p:tgtEl>
                                        <p:attrNameLst>
                                          <p:attrName>ppt_x</p:attrName>
                                          <p:attrName>ppt_y</p:attrName>
                                        </p:attrNameLst>
                                      </p:cBhvr>
                                      <p:rCtr x="-700" y="26300"/>
                                    </p:animMotion>
                                  </p:childTnLst>
                                </p:cTn>
                              </p:par>
                              <p:par>
                                <p:cTn id="7" presetID="7" presetClass="path" presetSubtype="0" repeatCount="indefinite" fill="hold" grpId="0" nodeType="withEffect">
                                  <p:stCondLst>
                                    <p:cond delay="0"/>
                                  </p:stCondLst>
                                  <p:childTnLst>
                                    <p:animMotion origin="layout" path="M -1.94444E-6 -2.22222E-6 L 0.34618 -2.22222E-6 L 0.34566 0.52431 L -0.00069 0.52431 L -0.00069 -0.00092 L -0.00052 -2.22222E-6 " pathEditMode="relative" rAng="10800000" ptsTypes="FAFFFF">
                                      <p:cBhvr>
                                        <p:cTn id="8" dur="2000" spd="-100000" fill="hold"/>
                                        <p:tgtEl>
                                          <p:spTgt spid="22540"/>
                                        </p:tgtEl>
                                        <p:attrNameLst>
                                          <p:attrName>ppt_x</p:attrName>
                                          <p:attrName>ppt_y</p:attrName>
                                        </p:attrNameLst>
                                      </p:cBhvr>
                                      <p:rCtr x="17300" y="26200"/>
                                    </p:animMotion>
                                  </p:childTnLst>
                                </p:cTn>
                              </p:par>
                              <p:par>
                                <p:cTn id="9" presetID="7" presetClass="path" presetSubtype="0" repeatCount="indefinite" fill="hold" grpId="0" nodeType="withEffect">
                                  <p:stCondLst>
                                    <p:cond delay="0"/>
                                  </p:stCondLst>
                                  <p:childTnLst>
                                    <p:animMotion origin="layout" path="M 0.00017 0.00139 L 0.00017 -0.16898 L 0.34652 -0.16597 L 0.34652 0.35996 L 0.00034 0.3581 L 0.00017 0.00139 " pathEditMode="relative" rAng="0" ptsTypes="FAAFFF">
                                      <p:cBhvr>
                                        <p:cTn id="10" dur="2000" spd="-100000" fill="hold"/>
                                        <p:tgtEl>
                                          <p:spTgt spid="22541"/>
                                        </p:tgtEl>
                                        <p:attrNameLst>
                                          <p:attrName>ppt_x</p:attrName>
                                          <p:attrName>ppt_y</p:attrName>
                                        </p:attrNameLst>
                                      </p:cBhvr>
                                      <p:rCtr x="17300" y="9400"/>
                                    </p:animMotion>
                                  </p:childTnLst>
                                </p:cTn>
                              </p:par>
                              <p:par>
                                <p:cTn id="11" presetID="7" presetClass="path" presetSubtype="0" repeatCount="indefinite" fill="hold" grpId="0" nodeType="withEffect">
                                  <p:stCondLst>
                                    <p:cond delay="0"/>
                                  </p:stCondLst>
                                  <p:childTnLst>
                                    <p:animMotion origin="layout" path="M 8.33333E-7 6.93642E-7 L -0.0007 -0.34728 L 0.34653 -0.34543 L 0.34549 0.17757 L -0.00104 0.17757 L 8.33333E-7 0.00092 " pathEditMode="relative" rAng="10800000" ptsTypes="FAAFFF">
                                      <p:cBhvr>
                                        <p:cTn id="12" dur="2000" spd="-100000" fill="hold"/>
                                        <p:tgtEl>
                                          <p:spTgt spid="22542"/>
                                        </p:tgtEl>
                                        <p:attrNameLst>
                                          <p:attrName>ppt_x</p:attrName>
                                          <p:attrName>ppt_y</p:attrName>
                                        </p:attrNameLst>
                                      </p:cBhvr>
                                      <p:rCtr x="17300" y="-8500"/>
                                    </p:animMotion>
                                  </p:childTnLst>
                                </p:cTn>
                              </p:par>
                              <p:par>
                                <p:cTn id="13" presetID="7" presetClass="path" presetSubtype="0" repeatCount="indefinite" fill="hold" grpId="0" nodeType="withEffect">
                                  <p:stCondLst>
                                    <p:cond delay="0"/>
                                  </p:stCondLst>
                                  <p:childTnLst>
                                    <p:animMotion origin="layout" path="M 0.00157 -0.00069 L 0.00087 -0.52453 L 0.3474 -0.52291 L 0.34809 0.00209 L 0.00157 -3.33333E-6 " pathEditMode="relative" rAng="10800000" ptsTypes="FAAFF">
                                      <p:cBhvr>
                                        <p:cTn id="14" dur="2000" spd="-100000" fill="hold"/>
                                        <p:tgtEl>
                                          <p:spTgt spid="22543"/>
                                        </p:tgtEl>
                                        <p:attrNameLst>
                                          <p:attrName>ppt_x</p:attrName>
                                          <p:attrName>ppt_y</p:attrName>
                                        </p:attrNameLst>
                                      </p:cBhvr>
                                      <p:rCtr x="17300" y="-26000"/>
                                    </p:animMotion>
                                  </p:childTnLst>
                                </p:cTn>
                              </p:par>
                              <p:par>
                                <p:cTn id="15" presetID="7" presetClass="path" presetSubtype="0" repeatCount="indefinite" fill="hold" grpId="0" nodeType="withEffect">
                                  <p:stCondLst>
                                    <p:cond delay="0"/>
                                  </p:stCondLst>
                                  <p:childTnLst>
                                    <p:animMotion origin="layout" path="M 0.00035 0.00024 L -0.17986 -0.00069 L -0.17934 -0.525 L 0.16719 -0.525 L 0.16719 0.00024 L -0.0007 -4.07407E-6 " pathEditMode="relative" rAng="0" ptsTypes="FAFFFF">
                                      <p:cBhvr>
                                        <p:cTn id="16" dur="2000" spd="-100000" fill="hold"/>
                                        <p:tgtEl>
                                          <p:spTgt spid="22544"/>
                                        </p:tgtEl>
                                        <p:attrNameLst>
                                          <p:attrName>ppt_x</p:attrName>
                                          <p:attrName>ppt_y</p:attrName>
                                        </p:attrNameLst>
                                      </p:cBhvr>
                                      <p:rCtr x="-700" y="-26300"/>
                                    </p:animMotion>
                                  </p:childTnLst>
                                </p:cTn>
                              </p:par>
                              <p:par>
                                <p:cTn id="17" presetID="7" presetClass="path" presetSubtype="0" repeatCount="indefinite" fill="hold" grpId="0" nodeType="withEffect">
                                  <p:stCondLst>
                                    <p:cond delay="0"/>
                                  </p:stCondLst>
                                  <p:childTnLst>
                                    <p:animMotion origin="layout" path="M -0.00052 -3.33333E-6 L -0.34687 -3.33333E-6 L -0.34635 -0.5243 L 0.00018 -0.5243 L 0.00018 0.00093 L -1.66667E-6 -3.33333E-6 " pathEditMode="relative" rAng="0" ptsTypes="FAFFFF">
                                      <p:cBhvr>
                                        <p:cTn id="18" dur="2000" spd="-100000" fill="hold"/>
                                        <p:tgtEl>
                                          <p:spTgt spid="22545"/>
                                        </p:tgtEl>
                                        <p:attrNameLst>
                                          <p:attrName>ppt_x</p:attrName>
                                          <p:attrName>ppt_y</p:attrName>
                                        </p:attrNameLst>
                                      </p:cBhvr>
                                      <p:rCtr x="-17300" y="-26200"/>
                                    </p:animMotion>
                                  </p:childTnLst>
                                </p:cTn>
                              </p:par>
                              <p:par>
                                <p:cTn id="19" presetID="7" presetClass="path" presetSubtype="0" repeatCount="indefinite" fill="hold" grpId="0" nodeType="withEffect">
                                  <p:stCondLst>
                                    <p:cond delay="0"/>
                                  </p:stCondLst>
                                  <p:childTnLst>
                                    <p:animMotion origin="layout" path="M -0.00035 -0.00093 L -0.00104 0.16852 L -0.34687 0.16759 L -0.34531 -0.35625 L 0.00052 -0.35625 L -0.00035 -0.00093 " pathEditMode="relative" rAng="0" ptsTypes="FAAFFF">
                                      <p:cBhvr>
                                        <p:cTn id="20" dur="2000" spd="-100000" fill="hold"/>
                                        <p:tgtEl>
                                          <p:spTgt spid="22546"/>
                                        </p:tgtEl>
                                        <p:attrNameLst>
                                          <p:attrName>ppt_x</p:attrName>
                                          <p:attrName>ppt_y</p:attrName>
                                        </p:attrNameLst>
                                      </p:cBhvr>
                                      <p:rCtr x="-17300" y="-9300"/>
                                    </p:animMotion>
                                  </p:childTnLst>
                                </p:cTn>
                              </p:par>
                              <p:par>
                                <p:cTn id="21" presetID="7" presetClass="path" presetSubtype="0" repeatCount="indefinite" fill="hold" grpId="0" nodeType="withEffect">
                                  <p:stCondLst>
                                    <p:cond delay="0"/>
                                  </p:stCondLst>
                                  <p:childTnLst>
                                    <p:animMotion origin="layout" path="M -0.0007 -0.00024 L 1.11111E-6 0.34699 L -0.34722 0.34513 L -0.34618 -0.17778 L 0.00035 -0.17778 L -0.0007 -0.00116 " pathEditMode="relative" rAng="0" ptsTypes="FAAFFF">
                                      <p:cBhvr>
                                        <p:cTn id="22" dur="2000" spd="-100000" fill="hold"/>
                                        <p:tgtEl>
                                          <p:spTgt spid="22547"/>
                                        </p:tgtEl>
                                        <p:attrNameLst>
                                          <p:attrName>ppt_x</p:attrName>
                                          <p:attrName>ppt_y</p:attrName>
                                        </p:attrNameLst>
                                      </p:cBhvr>
                                      <p:rCtr x="-17300" y="8500"/>
                                    </p:animMotion>
                                  </p:childTnLst>
                                </p:cTn>
                              </p:par>
                              <p:par>
                                <p:cTn id="23" presetID="7" presetClass="path" presetSubtype="0" repeatCount="indefinite" fill="hold" grpId="0" nodeType="withEffect">
                                  <p:stCondLst>
                                    <p:cond delay="0"/>
                                  </p:stCondLst>
                                  <p:childTnLst>
                                    <p:animMotion origin="layout" path="M 1.11022E-16 0.00232 L 0.00069 0.52616 L -0.34583 0.52454 L -0.34653 -0.00046 L 1.11022E-16 0.00139 " pathEditMode="relative" rAng="0" ptsTypes="FAAFF">
                                      <p:cBhvr>
                                        <p:cTn id="24" dur="2000" spd="-100000" fill="hold"/>
                                        <p:tgtEl>
                                          <p:spTgt spid="22548"/>
                                        </p:tgtEl>
                                        <p:attrNameLst>
                                          <p:attrName>ppt_x</p:attrName>
                                          <p:attrName>ppt_y</p:attrName>
                                        </p:attrNameLst>
                                      </p:cBhvr>
                                      <p:rCtr x="-17300" y="26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9" grpId="0" animBg="1"/>
      <p:bldP spid="22540" grpId="0" animBg="1"/>
      <p:bldP spid="22541" grpId="0" animBg="1"/>
      <p:bldP spid="22542" grpId="0" animBg="1"/>
      <p:bldP spid="22543" grpId="0" animBg="1"/>
      <p:bldP spid="22544" grpId="0" animBg="1"/>
      <p:bldP spid="22545" grpId="0" animBg="1"/>
      <p:bldP spid="22546" grpId="0" animBg="1"/>
      <p:bldP spid="22547" grpId="0" animBg="1"/>
      <p:bldP spid="2254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AutoShape 2"/>
          <p:cNvSpPr>
            <a:spLocks noChangeArrowheads="1"/>
          </p:cNvSpPr>
          <p:nvPr/>
        </p:nvSpPr>
        <p:spPr bwMode="auto">
          <a:xfrm>
            <a:off x="2695575" y="2341563"/>
            <a:ext cx="869950" cy="869950"/>
          </a:xfrm>
          <a:prstGeom prst="flowChartSummingJunction">
            <a:avLst/>
          </a:prstGeom>
          <a:noFill/>
          <a:ln w="28575">
            <a:solidFill>
              <a:schemeClr val="tx1"/>
            </a:solidFill>
            <a:round/>
            <a:headEnd/>
            <a:tailEnd/>
          </a:ln>
        </p:spPr>
        <p:txBody>
          <a:bodyPr wrap="none" anchor="ctr"/>
          <a:lstStyle/>
          <a:p>
            <a:endParaRPr lang="ru-RU"/>
          </a:p>
        </p:txBody>
      </p:sp>
      <p:grpSp>
        <p:nvGrpSpPr>
          <p:cNvPr id="3081" name="Group 4"/>
          <p:cNvGrpSpPr>
            <a:grpSpLocks/>
          </p:cNvGrpSpPr>
          <p:nvPr/>
        </p:nvGrpSpPr>
        <p:grpSpPr bwMode="auto">
          <a:xfrm>
            <a:off x="2844800" y="6092825"/>
            <a:ext cx="504825" cy="576263"/>
            <a:chOff x="2018" y="436"/>
            <a:chExt cx="318" cy="318"/>
          </a:xfrm>
        </p:grpSpPr>
        <p:sp>
          <p:nvSpPr>
            <p:cNvPr id="3156" name="Line 5"/>
            <p:cNvSpPr>
              <a:spLocks noChangeShapeType="1"/>
            </p:cNvSpPr>
            <p:nvPr/>
          </p:nvSpPr>
          <p:spPr bwMode="auto">
            <a:xfrm>
              <a:off x="2018" y="482"/>
              <a:ext cx="0" cy="227"/>
            </a:xfrm>
            <a:prstGeom prst="line">
              <a:avLst/>
            </a:prstGeom>
            <a:noFill/>
            <a:ln w="28575">
              <a:solidFill>
                <a:schemeClr val="tx1"/>
              </a:solidFill>
              <a:round/>
              <a:headEnd/>
              <a:tailEnd/>
            </a:ln>
          </p:spPr>
          <p:txBody>
            <a:bodyPr/>
            <a:lstStyle/>
            <a:p>
              <a:endParaRPr lang="ru-RU"/>
            </a:p>
          </p:txBody>
        </p:sp>
        <p:sp>
          <p:nvSpPr>
            <p:cNvPr id="3157" name="Line 6"/>
            <p:cNvSpPr>
              <a:spLocks noChangeShapeType="1"/>
            </p:cNvSpPr>
            <p:nvPr/>
          </p:nvSpPr>
          <p:spPr bwMode="auto">
            <a:xfrm>
              <a:off x="2064" y="436"/>
              <a:ext cx="0" cy="318"/>
            </a:xfrm>
            <a:prstGeom prst="line">
              <a:avLst/>
            </a:prstGeom>
            <a:noFill/>
            <a:ln w="28575">
              <a:solidFill>
                <a:schemeClr val="tx1"/>
              </a:solidFill>
              <a:round/>
              <a:headEnd/>
              <a:tailEnd/>
            </a:ln>
          </p:spPr>
          <p:txBody>
            <a:bodyPr/>
            <a:lstStyle/>
            <a:p>
              <a:endParaRPr lang="ru-RU"/>
            </a:p>
          </p:txBody>
        </p:sp>
        <p:sp>
          <p:nvSpPr>
            <p:cNvPr id="3158" name="Line 7"/>
            <p:cNvSpPr>
              <a:spLocks noChangeShapeType="1"/>
            </p:cNvSpPr>
            <p:nvPr/>
          </p:nvSpPr>
          <p:spPr bwMode="auto">
            <a:xfrm>
              <a:off x="2290" y="482"/>
              <a:ext cx="0" cy="227"/>
            </a:xfrm>
            <a:prstGeom prst="line">
              <a:avLst/>
            </a:prstGeom>
            <a:noFill/>
            <a:ln w="28575">
              <a:solidFill>
                <a:schemeClr val="tx1"/>
              </a:solidFill>
              <a:round/>
              <a:headEnd/>
              <a:tailEnd/>
            </a:ln>
          </p:spPr>
          <p:txBody>
            <a:bodyPr/>
            <a:lstStyle/>
            <a:p>
              <a:endParaRPr lang="ru-RU"/>
            </a:p>
          </p:txBody>
        </p:sp>
        <p:sp>
          <p:nvSpPr>
            <p:cNvPr id="3159" name="Line 8"/>
            <p:cNvSpPr>
              <a:spLocks noChangeShapeType="1"/>
            </p:cNvSpPr>
            <p:nvPr/>
          </p:nvSpPr>
          <p:spPr bwMode="auto">
            <a:xfrm>
              <a:off x="2336" y="436"/>
              <a:ext cx="0" cy="318"/>
            </a:xfrm>
            <a:prstGeom prst="line">
              <a:avLst/>
            </a:prstGeom>
            <a:noFill/>
            <a:ln w="28575">
              <a:solidFill>
                <a:schemeClr val="tx1"/>
              </a:solidFill>
              <a:round/>
              <a:headEnd/>
              <a:tailEnd/>
            </a:ln>
          </p:spPr>
          <p:txBody>
            <a:bodyPr/>
            <a:lstStyle/>
            <a:p>
              <a:endParaRPr lang="ru-RU"/>
            </a:p>
          </p:txBody>
        </p:sp>
        <p:sp>
          <p:nvSpPr>
            <p:cNvPr id="3160" name="Line 9"/>
            <p:cNvSpPr>
              <a:spLocks noChangeShapeType="1"/>
            </p:cNvSpPr>
            <p:nvPr/>
          </p:nvSpPr>
          <p:spPr bwMode="auto">
            <a:xfrm>
              <a:off x="2064" y="596"/>
              <a:ext cx="226" cy="0"/>
            </a:xfrm>
            <a:prstGeom prst="line">
              <a:avLst/>
            </a:prstGeom>
            <a:noFill/>
            <a:ln w="28575">
              <a:solidFill>
                <a:schemeClr val="tx1"/>
              </a:solidFill>
              <a:prstDash val="dash"/>
              <a:round/>
              <a:headEnd/>
              <a:tailEnd/>
            </a:ln>
          </p:spPr>
          <p:txBody>
            <a:bodyPr/>
            <a:lstStyle/>
            <a:p>
              <a:endParaRPr lang="ru-RU"/>
            </a:p>
          </p:txBody>
        </p:sp>
      </p:grpSp>
      <p:sp>
        <p:nvSpPr>
          <p:cNvPr id="3082" name="Line 11"/>
          <p:cNvSpPr>
            <a:spLocks noChangeShapeType="1"/>
          </p:cNvSpPr>
          <p:nvPr/>
        </p:nvSpPr>
        <p:spPr bwMode="auto">
          <a:xfrm flipH="1">
            <a:off x="1476375" y="6380163"/>
            <a:ext cx="1368425" cy="0"/>
          </a:xfrm>
          <a:prstGeom prst="line">
            <a:avLst/>
          </a:prstGeom>
          <a:noFill/>
          <a:ln w="28575">
            <a:solidFill>
              <a:schemeClr val="tx1"/>
            </a:solidFill>
            <a:round/>
            <a:headEnd/>
            <a:tailEnd/>
          </a:ln>
        </p:spPr>
        <p:txBody>
          <a:bodyPr/>
          <a:lstStyle/>
          <a:p>
            <a:endParaRPr lang="ru-RU"/>
          </a:p>
        </p:txBody>
      </p:sp>
      <p:sp>
        <p:nvSpPr>
          <p:cNvPr id="3083" name="Line 12"/>
          <p:cNvSpPr>
            <a:spLocks noChangeShapeType="1"/>
          </p:cNvSpPr>
          <p:nvPr/>
        </p:nvSpPr>
        <p:spPr bwMode="auto">
          <a:xfrm flipH="1">
            <a:off x="3349625" y="6380163"/>
            <a:ext cx="1295400" cy="0"/>
          </a:xfrm>
          <a:prstGeom prst="line">
            <a:avLst/>
          </a:prstGeom>
          <a:noFill/>
          <a:ln w="28575">
            <a:solidFill>
              <a:schemeClr val="tx1"/>
            </a:solidFill>
            <a:round/>
            <a:headEnd/>
            <a:tailEnd/>
          </a:ln>
        </p:spPr>
        <p:txBody>
          <a:bodyPr/>
          <a:lstStyle/>
          <a:p>
            <a:endParaRPr lang="ru-RU"/>
          </a:p>
        </p:txBody>
      </p:sp>
      <p:sp>
        <p:nvSpPr>
          <p:cNvPr id="3084" name="Line 13"/>
          <p:cNvSpPr>
            <a:spLocks noChangeShapeType="1"/>
          </p:cNvSpPr>
          <p:nvPr/>
        </p:nvSpPr>
        <p:spPr bwMode="auto">
          <a:xfrm flipH="1">
            <a:off x="1476375" y="2778125"/>
            <a:ext cx="1222375" cy="1588"/>
          </a:xfrm>
          <a:prstGeom prst="line">
            <a:avLst/>
          </a:prstGeom>
          <a:noFill/>
          <a:ln w="28575">
            <a:solidFill>
              <a:schemeClr val="tx1"/>
            </a:solidFill>
            <a:round/>
            <a:headEnd/>
            <a:tailEnd/>
          </a:ln>
        </p:spPr>
        <p:txBody>
          <a:bodyPr/>
          <a:lstStyle/>
          <a:p>
            <a:endParaRPr lang="ru-RU"/>
          </a:p>
        </p:txBody>
      </p:sp>
      <p:sp>
        <p:nvSpPr>
          <p:cNvPr id="3085" name="Line 14"/>
          <p:cNvSpPr>
            <a:spLocks noChangeShapeType="1"/>
          </p:cNvSpPr>
          <p:nvPr/>
        </p:nvSpPr>
        <p:spPr bwMode="auto">
          <a:xfrm flipH="1" flipV="1">
            <a:off x="3563938" y="2778125"/>
            <a:ext cx="1081087" cy="1588"/>
          </a:xfrm>
          <a:prstGeom prst="line">
            <a:avLst/>
          </a:prstGeom>
          <a:noFill/>
          <a:ln w="28575">
            <a:solidFill>
              <a:schemeClr val="tx1"/>
            </a:solidFill>
            <a:round/>
            <a:headEnd/>
            <a:tailEnd/>
          </a:ln>
        </p:spPr>
        <p:txBody>
          <a:bodyPr/>
          <a:lstStyle/>
          <a:p>
            <a:endParaRPr lang="ru-RU"/>
          </a:p>
        </p:txBody>
      </p:sp>
      <p:sp>
        <p:nvSpPr>
          <p:cNvPr id="3086" name="Line 18"/>
          <p:cNvSpPr>
            <a:spLocks noChangeShapeType="1"/>
          </p:cNvSpPr>
          <p:nvPr/>
        </p:nvSpPr>
        <p:spPr bwMode="auto">
          <a:xfrm flipH="1">
            <a:off x="1474788" y="2779713"/>
            <a:ext cx="1587" cy="3600450"/>
          </a:xfrm>
          <a:prstGeom prst="line">
            <a:avLst/>
          </a:prstGeom>
          <a:noFill/>
          <a:ln w="28575">
            <a:solidFill>
              <a:schemeClr val="tx1"/>
            </a:solidFill>
            <a:round/>
            <a:headEnd/>
            <a:tailEnd/>
          </a:ln>
        </p:spPr>
        <p:txBody>
          <a:bodyPr/>
          <a:lstStyle/>
          <a:p>
            <a:endParaRPr lang="ru-RU"/>
          </a:p>
        </p:txBody>
      </p:sp>
      <p:sp>
        <p:nvSpPr>
          <p:cNvPr id="3087" name="Text Box 20"/>
          <p:cNvSpPr txBox="1">
            <a:spLocks noChangeArrowheads="1"/>
          </p:cNvSpPr>
          <p:nvPr/>
        </p:nvSpPr>
        <p:spPr bwMode="auto">
          <a:xfrm>
            <a:off x="3275013" y="5876925"/>
            <a:ext cx="361950" cy="366713"/>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3088" name="Text Box 21"/>
          <p:cNvSpPr txBox="1">
            <a:spLocks noChangeArrowheads="1"/>
          </p:cNvSpPr>
          <p:nvPr/>
        </p:nvSpPr>
        <p:spPr bwMode="auto">
          <a:xfrm>
            <a:off x="2555875" y="5876925"/>
            <a:ext cx="361950" cy="366713"/>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7190" name="Rectangle 22"/>
          <p:cNvSpPr>
            <a:spLocks noGrp="1" noChangeArrowheads="1"/>
          </p:cNvSpPr>
          <p:nvPr>
            <p:ph type="title"/>
          </p:nvPr>
        </p:nvSpPr>
        <p:spPr/>
        <p:txBody>
          <a:bodyPr/>
          <a:lstStyle/>
          <a:p>
            <a:pPr eaLnBrk="1" hangingPunct="1">
              <a:defRPr/>
            </a:pPr>
            <a:r>
              <a:rPr lang="ru-RU" sz="3400" dirty="0" smtClean="0"/>
              <a:t>Логическая схема </a:t>
            </a:r>
            <a:r>
              <a:rPr lang="en-US" sz="3400" dirty="0" smtClean="0"/>
              <a:t/>
            </a:r>
            <a:br>
              <a:rPr lang="en-US" sz="3400" dirty="0" smtClean="0"/>
            </a:br>
            <a:r>
              <a:rPr lang="ru-RU" sz="3400" dirty="0" smtClean="0"/>
              <a:t>типа «ИЛИ»</a:t>
            </a:r>
            <a:r>
              <a:rPr lang="en-US" sz="3400" dirty="0" smtClean="0"/>
              <a:t> </a:t>
            </a:r>
            <a:r>
              <a:rPr lang="ru-RU" sz="3400" dirty="0" smtClean="0"/>
              <a:t>(</a:t>
            </a:r>
            <a:r>
              <a:rPr lang="ru-RU" sz="3400" dirty="0" err="1" smtClean="0"/>
              <a:t>дизъюнктор</a:t>
            </a:r>
            <a:r>
              <a:rPr lang="ru-RU" sz="3400" dirty="0" smtClean="0"/>
              <a:t>)</a:t>
            </a:r>
          </a:p>
        </p:txBody>
      </p:sp>
      <p:sp>
        <p:nvSpPr>
          <p:cNvPr id="3090" name="Line 23"/>
          <p:cNvSpPr>
            <a:spLocks noChangeShapeType="1"/>
          </p:cNvSpPr>
          <p:nvPr/>
        </p:nvSpPr>
        <p:spPr bwMode="auto">
          <a:xfrm flipH="1">
            <a:off x="4643438" y="5300663"/>
            <a:ext cx="0" cy="1079500"/>
          </a:xfrm>
          <a:prstGeom prst="line">
            <a:avLst/>
          </a:prstGeom>
          <a:noFill/>
          <a:ln w="28575">
            <a:solidFill>
              <a:schemeClr val="tx1"/>
            </a:solidFill>
            <a:round/>
            <a:headEnd/>
            <a:tailEnd/>
          </a:ln>
        </p:spPr>
        <p:txBody>
          <a:bodyPr/>
          <a:lstStyle/>
          <a:p>
            <a:endParaRPr lang="ru-RU"/>
          </a:p>
        </p:txBody>
      </p:sp>
      <p:sp>
        <p:nvSpPr>
          <p:cNvPr id="3091" name="Line 26"/>
          <p:cNvSpPr>
            <a:spLocks noChangeShapeType="1"/>
          </p:cNvSpPr>
          <p:nvPr/>
        </p:nvSpPr>
        <p:spPr bwMode="auto">
          <a:xfrm flipH="1">
            <a:off x="4643438" y="2781300"/>
            <a:ext cx="0" cy="936625"/>
          </a:xfrm>
          <a:prstGeom prst="line">
            <a:avLst/>
          </a:prstGeom>
          <a:noFill/>
          <a:ln w="28575">
            <a:solidFill>
              <a:schemeClr val="tx1"/>
            </a:solidFill>
            <a:round/>
            <a:headEnd/>
            <a:tailEnd/>
          </a:ln>
        </p:spPr>
        <p:txBody>
          <a:bodyPr/>
          <a:lstStyle/>
          <a:p>
            <a:endParaRPr lang="ru-RU"/>
          </a:p>
        </p:txBody>
      </p:sp>
      <p:sp>
        <p:nvSpPr>
          <p:cNvPr id="3092" name="Line 27"/>
          <p:cNvSpPr>
            <a:spLocks noChangeShapeType="1"/>
          </p:cNvSpPr>
          <p:nvPr/>
        </p:nvSpPr>
        <p:spPr bwMode="auto">
          <a:xfrm flipH="1">
            <a:off x="4067175" y="3716338"/>
            <a:ext cx="0" cy="649287"/>
          </a:xfrm>
          <a:prstGeom prst="line">
            <a:avLst/>
          </a:prstGeom>
          <a:noFill/>
          <a:ln w="28575">
            <a:solidFill>
              <a:schemeClr val="tx1"/>
            </a:solidFill>
            <a:round/>
            <a:headEnd/>
            <a:tailEnd/>
          </a:ln>
        </p:spPr>
        <p:txBody>
          <a:bodyPr/>
          <a:lstStyle/>
          <a:p>
            <a:endParaRPr lang="ru-RU"/>
          </a:p>
        </p:txBody>
      </p:sp>
      <p:sp>
        <p:nvSpPr>
          <p:cNvPr id="3093" name="Line 28"/>
          <p:cNvSpPr>
            <a:spLocks noChangeShapeType="1"/>
          </p:cNvSpPr>
          <p:nvPr/>
        </p:nvSpPr>
        <p:spPr bwMode="auto">
          <a:xfrm flipH="1">
            <a:off x="4067175" y="4652963"/>
            <a:ext cx="0" cy="647700"/>
          </a:xfrm>
          <a:prstGeom prst="line">
            <a:avLst/>
          </a:prstGeom>
          <a:noFill/>
          <a:ln w="28575">
            <a:solidFill>
              <a:schemeClr val="tx1"/>
            </a:solidFill>
            <a:round/>
            <a:headEnd/>
            <a:tailEnd/>
          </a:ln>
        </p:spPr>
        <p:txBody>
          <a:bodyPr/>
          <a:lstStyle/>
          <a:p>
            <a:endParaRPr lang="ru-RU"/>
          </a:p>
        </p:txBody>
      </p:sp>
      <p:sp>
        <p:nvSpPr>
          <p:cNvPr id="3094" name="Line 29"/>
          <p:cNvSpPr>
            <a:spLocks noChangeShapeType="1"/>
          </p:cNvSpPr>
          <p:nvPr/>
        </p:nvSpPr>
        <p:spPr bwMode="auto">
          <a:xfrm flipH="1">
            <a:off x="5219700" y="3716338"/>
            <a:ext cx="0" cy="649287"/>
          </a:xfrm>
          <a:prstGeom prst="line">
            <a:avLst/>
          </a:prstGeom>
          <a:noFill/>
          <a:ln w="28575">
            <a:solidFill>
              <a:schemeClr val="tx1"/>
            </a:solidFill>
            <a:round/>
            <a:headEnd/>
            <a:tailEnd/>
          </a:ln>
        </p:spPr>
        <p:txBody>
          <a:bodyPr/>
          <a:lstStyle/>
          <a:p>
            <a:endParaRPr lang="ru-RU"/>
          </a:p>
        </p:txBody>
      </p:sp>
      <p:sp>
        <p:nvSpPr>
          <p:cNvPr id="3095" name="Line 30"/>
          <p:cNvSpPr>
            <a:spLocks noChangeShapeType="1"/>
          </p:cNvSpPr>
          <p:nvPr/>
        </p:nvSpPr>
        <p:spPr bwMode="auto">
          <a:xfrm flipH="1">
            <a:off x="5219700" y="4652963"/>
            <a:ext cx="0" cy="647700"/>
          </a:xfrm>
          <a:prstGeom prst="line">
            <a:avLst/>
          </a:prstGeom>
          <a:noFill/>
          <a:ln w="28575">
            <a:solidFill>
              <a:schemeClr val="tx1"/>
            </a:solidFill>
            <a:round/>
            <a:headEnd/>
            <a:tailEnd/>
          </a:ln>
        </p:spPr>
        <p:txBody>
          <a:bodyPr/>
          <a:lstStyle/>
          <a:p>
            <a:endParaRPr lang="ru-RU"/>
          </a:p>
        </p:txBody>
      </p:sp>
      <p:sp>
        <p:nvSpPr>
          <p:cNvPr id="3096" name="Line 31"/>
          <p:cNvSpPr>
            <a:spLocks noChangeShapeType="1"/>
          </p:cNvSpPr>
          <p:nvPr/>
        </p:nvSpPr>
        <p:spPr bwMode="auto">
          <a:xfrm flipH="1">
            <a:off x="4068763" y="5300663"/>
            <a:ext cx="1150937" cy="0"/>
          </a:xfrm>
          <a:prstGeom prst="line">
            <a:avLst/>
          </a:prstGeom>
          <a:noFill/>
          <a:ln w="28575">
            <a:solidFill>
              <a:schemeClr val="tx1"/>
            </a:solidFill>
            <a:round/>
            <a:headEnd/>
            <a:tailEnd/>
          </a:ln>
        </p:spPr>
        <p:txBody>
          <a:bodyPr/>
          <a:lstStyle/>
          <a:p>
            <a:endParaRPr lang="ru-RU"/>
          </a:p>
        </p:txBody>
      </p:sp>
      <p:sp>
        <p:nvSpPr>
          <p:cNvPr id="3097" name="Line 32"/>
          <p:cNvSpPr>
            <a:spLocks noChangeShapeType="1"/>
          </p:cNvSpPr>
          <p:nvPr/>
        </p:nvSpPr>
        <p:spPr bwMode="auto">
          <a:xfrm flipH="1">
            <a:off x="4068763" y="3717925"/>
            <a:ext cx="1150937" cy="0"/>
          </a:xfrm>
          <a:prstGeom prst="line">
            <a:avLst/>
          </a:prstGeom>
          <a:noFill/>
          <a:ln w="28575">
            <a:solidFill>
              <a:schemeClr val="tx1"/>
            </a:solidFill>
            <a:round/>
            <a:headEnd/>
            <a:tailEnd/>
          </a:ln>
        </p:spPr>
        <p:txBody>
          <a:bodyPr/>
          <a:lstStyle/>
          <a:p>
            <a:endParaRPr lang="ru-RU"/>
          </a:p>
        </p:txBody>
      </p:sp>
      <p:sp>
        <p:nvSpPr>
          <p:cNvPr id="3098" name="Line 33"/>
          <p:cNvSpPr>
            <a:spLocks noChangeShapeType="1"/>
          </p:cNvSpPr>
          <p:nvPr/>
        </p:nvSpPr>
        <p:spPr bwMode="auto">
          <a:xfrm flipH="1">
            <a:off x="1476375" y="2778125"/>
            <a:ext cx="1222375" cy="1588"/>
          </a:xfrm>
          <a:prstGeom prst="line">
            <a:avLst/>
          </a:prstGeom>
          <a:noFill/>
          <a:ln w="28575">
            <a:solidFill>
              <a:schemeClr val="tx1"/>
            </a:solidFill>
            <a:round/>
            <a:headEnd/>
            <a:tailEnd/>
          </a:ln>
        </p:spPr>
        <p:txBody>
          <a:bodyPr/>
          <a:lstStyle/>
          <a:p>
            <a:endParaRPr lang="ru-RU"/>
          </a:p>
        </p:txBody>
      </p:sp>
      <p:sp>
        <p:nvSpPr>
          <p:cNvPr id="7202" name="Oval 34"/>
          <p:cNvSpPr>
            <a:spLocks noChangeArrowheads="1"/>
          </p:cNvSpPr>
          <p:nvPr/>
        </p:nvSpPr>
        <p:spPr bwMode="auto">
          <a:xfrm>
            <a:off x="3059113" y="27193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03" name="Oval 35"/>
          <p:cNvSpPr>
            <a:spLocks noChangeArrowheads="1"/>
          </p:cNvSpPr>
          <p:nvPr/>
        </p:nvSpPr>
        <p:spPr bwMode="auto">
          <a:xfrm>
            <a:off x="1409700" y="27193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04" name="Oval 36"/>
          <p:cNvSpPr>
            <a:spLocks noChangeArrowheads="1"/>
          </p:cNvSpPr>
          <p:nvPr/>
        </p:nvSpPr>
        <p:spPr bwMode="auto">
          <a:xfrm>
            <a:off x="1409700" y="38544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05" name="Oval 37"/>
          <p:cNvSpPr>
            <a:spLocks noChangeArrowheads="1"/>
          </p:cNvSpPr>
          <p:nvPr/>
        </p:nvSpPr>
        <p:spPr bwMode="auto">
          <a:xfrm>
            <a:off x="1409700" y="508476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08" name="Oval 40"/>
          <p:cNvSpPr>
            <a:spLocks noChangeArrowheads="1"/>
          </p:cNvSpPr>
          <p:nvPr/>
        </p:nvSpPr>
        <p:spPr bwMode="auto">
          <a:xfrm>
            <a:off x="3059113" y="63103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09" name="Oval 41"/>
          <p:cNvSpPr>
            <a:spLocks noChangeArrowheads="1"/>
          </p:cNvSpPr>
          <p:nvPr/>
        </p:nvSpPr>
        <p:spPr bwMode="auto">
          <a:xfrm>
            <a:off x="4572000" y="63103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0" name="Oval 42"/>
          <p:cNvSpPr>
            <a:spLocks noChangeArrowheads="1"/>
          </p:cNvSpPr>
          <p:nvPr/>
        </p:nvSpPr>
        <p:spPr bwMode="auto">
          <a:xfrm>
            <a:off x="1406525" y="63103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1" name="Oval 43"/>
          <p:cNvSpPr>
            <a:spLocks noChangeArrowheads="1"/>
          </p:cNvSpPr>
          <p:nvPr/>
        </p:nvSpPr>
        <p:spPr bwMode="auto">
          <a:xfrm>
            <a:off x="4578350" y="52339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2" name="Oval 44"/>
          <p:cNvSpPr>
            <a:spLocks noChangeArrowheads="1"/>
          </p:cNvSpPr>
          <p:nvPr/>
        </p:nvSpPr>
        <p:spPr bwMode="auto">
          <a:xfrm>
            <a:off x="4584700" y="36449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3" name="Oval 45"/>
          <p:cNvSpPr>
            <a:spLocks noChangeArrowheads="1"/>
          </p:cNvSpPr>
          <p:nvPr/>
        </p:nvSpPr>
        <p:spPr bwMode="auto">
          <a:xfrm>
            <a:off x="4572000" y="270986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4" name="Oval 46"/>
          <p:cNvSpPr>
            <a:spLocks noChangeArrowheads="1"/>
          </p:cNvSpPr>
          <p:nvPr/>
        </p:nvSpPr>
        <p:spPr bwMode="auto">
          <a:xfrm>
            <a:off x="4008438" y="44132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5" name="Oval 47"/>
          <p:cNvSpPr>
            <a:spLocks noChangeArrowheads="1"/>
          </p:cNvSpPr>
          <p:nvPr/>
        </p:nvSpPr>
        <p:spPr bwMode="auto">
          <a:xfrm>
            <a:off x="3055938" y="27289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6" name="Oval 48"/>
          <p:cNvSpPr>
            <a:spLocks noChangeArrowheads="1"/>
          </p:cNvSpPr>
          <p:nvPr/>
        </p:nvSpPr>
        <p:spPr bwMode="auto">
          <a:xfrm>
            <a:off x="1406525" y="27289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7" name="Oval 49"/>
          <p:cNvSpPr>
            <a:spLocks noChangeArrowheads="1"/>
          </p:cNvSpPr>
          <p:nvPr/>
        </p:nvSpPr>
        <p:spPr bwMode="auto">
          <a:xfrm>
            <a:off x="1406525" y="38639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8" name="Oval 50"/>
          <p:cNvSpPr>
            <a:spLocks noChangeArrowheads="1"/>
          </p:cNvSpPr>
          <p:nvPr/>
        </p:nvSpPr>
        <p:spPr bwMode="auto">
          <a:xfrm>
            <a:off x="1406525" y="50942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19" name="Oval 51"/>
          <p:cNvSpPr>
            <a:spLocks noChangeArrowheads="1"/>
          </p:cNvSpPr>
          <p:nvPr/>
        </p:nvSpPr>
        <p:spPr bwMode="auto">
          <a:xfrm>
            <a:off x="3055938" y="631983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0" name="Oval 52"/>
          <p:cNvSpPr>
            <a:spLocks noChangeArrowheads="1"/>
          </p:cNvSpPr>
          <p:nvPr/>
        </p:nvSpPr>
        <p:spPr bwMode="auto">
          <a:xfrm>
            <a:off x="4568825" y="631983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1" name="Oval 53"/>
          <p:cNvSpPr>
            <a:spLocks noChangeArrowheads="1"/>
          </p:cNvSpPr>
          <p:nvPr/>
        </p:nvSpPr>
        <p:spPr bwMode="auto">
          <a:xfrm>
            <a:off x="1403350" y="631983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2" name="Oval 54"/>
          <p:cNvSpPr>
            <a:spLocks noChangeArrowheads="1"/>
          </p:cNvSpPr>
          <p:nvPr/>
        </p:nvSpPr>
        <p:spPr bwMode="auto">
          <a:xfrm>
            <a:off x="4575175" y="52435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3" name="Oval 55"/>
          <p:cNvSpPr>
            <a:spLocks noChangeArrowheads="1"/>
          </p:cNvSpPr>
          <p:nvPr/>
        </p:nvSpPr>
        <p:spPr bwMode="auto">
          <a:xfrm>
            <a:off x="4581525" y="365442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4" name="Oval 56"/>
          <p:cNvSpPr>
            <a:spLocks noChangeArrowheads="1"/>
          </p:cNvSpPr>
          <p:nvPr/>
        </p:nvSpPr>
        <p:spPr bwMode="auto">
          <a:xfrm>
            <a:off x="4568825" y="27193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7225" name="Oval 57"/>
          <p:cNvSpPr>
            <a:spLocks noChangeArrowheads="1"/>
          </p:cNvSpPr>
          <p:nvPr/>
        </p:nvSpPr>
        <p:spPr bwMode="auto">
          <a:xfrm>
            <a:off x="5157788" y="44227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3121" name="AutoShape 3"/>
          <p:cNvSpPr>
            <a:spLocks noChangeArrowheads="1"/>
          </p:cNvSpPr>
          <p:nvPr/>
        </p:nvSpPr>
        <p:spPr bwMode="auto">
          <a:xfrm>
            <a:off x="2698750" y="2349500"/>
            <a:ext cx="863600" cy="866775"/>
          </a:xfrm>
          <a:prstGeom prst="flowChartSummingJunction">
            <a:avLst/>
          </a:prstGeom>
          <a:solidFill>
            <a:srgbClr val="FFCC00"/>
          </a:solidFill>
          <a:ln w="28575">
            <a:solidFill>
              <a:schemeClr val="tx1"/>
            </a:solidFill>
            <a:round/>
            <a:headEnd/>
            <a:tailEnd/>
          </a:ln>
        </p:spPr>
        <p:txBody>
          <a:bodyPr wrap="none" anchor="ctr"/>
          <a:lstStyle/>
          <a:p>
            <a:endParaRPr lang="ru-RU"/>
          </a:p>
        </p:txBody>
      </p:sp>
      <p:sp>
        <p:nvSpPr>
          <p:cNvPr id="3122" name="Text Box 58"/>
          <p:cNvSpPr txBox="1">
            <a:spLocks noChangeArrowheads="1"/>
          </p:cNvSpPr>
          <p:nvPr/>
        </p:nvSpPr>
        <p:spPr bwMode="auto">
          <a:xfrm>
            <a:off x="3419475" y="4267200"/>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3123" name="Text Box 59"/>
          <p:cNvSpPr txBox="1">
            <a:spLocks noChangeArrowheads="1"/>
          </p:cNvSpPr>
          <p:nvPr/>
        </p:nvSpPr>
        <p:spPr bwMode="auto">
          <a:xfrm>
            <a:off x="5578475" y="4267200"/>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3124" name="Text Box 60"/>
          <p:cNvSpPr txBox="1">
            <a:spLocks noChangeArrowheads="1"/>
          </p:cNvSpPr>
          <p:nvPr/>
        </p:nvSpPr>
        <p:spPr bwMode="auto">
          <a:xfrm>
            <a:off x="2409825" y="1844675"/>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3125" name="Text Box 61"/>
          <p:cNvSpPr txBox="1">
            <a:spLocks noChangeArrowheads="1"/>
          </p:cNvSpPr>
          <p:nvPr/>
        </p:nvSpPr>
        <p:spPr bwMode="auto">
          <a:xfrm>
            <a:off x="2627313" y="1844675"/>
            <a:ext cx="431800" cy="457200"/>
          </a:xfrm>
          <a:prstGeom prst="rect">
            <a:avLst/>
          </a:prstGeom>
          <a:noFill/>
          <a:ln w="9525">
            <a:noFill/>
            <a:miter lim="800000"/>
            <a:headEnd/>
            <a:tailEnd/>
          </a:ln>
        </p:spPr>
        <p:txBody>
          <a:bodyPr>
            <a:spAutoFit/>
          </a:bodyPr>
          <a:lstStyle/>
          <a:p>
            <a:pPr algn="ctr">
              <a:spcBef>
                <a:spcPct val="50000"/>
              </a:spcBef>
            </a:pPr>
            <a:r>
              <a:rPr lang="en-US" sz="2400" b="1"/>
              <a:t>v</a:t>
            </a:r>
            <a:endParaRPr lang="ru-RU" sz="2400" b="1"/>
          </a:p>
        </p:txBody>
      </p:sp>
      <p:sp>
        <p:nvSpPr>
          <p:cNvPr id="3126" name="Text Box 62"/>
          <p:cNvSpPr txBox="1">
            <a:spLocks noChangeArrowheads="1"/>
          </p:cNvSpPr>
          <p:nvPr/>
        </p:nvSpPr>
        <p:spPr bwMode="auto">
          <a:xfrm>
            <a:off x="2986088" y="1844675"/>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3127" name="Text Box 63"/>
          <p:cNvSpPr txBox="1">
            <a:spLocks noChangeArrowheads="1"/>
          </p:cNvSpPr>
          <p:nvPr/>
        </p:nvSpPr>
        <p:spPr bwMode="auto">
          <a:xfrm>
            <a:off x="3275013" y="1844675"/>
            <a:ext cx="288925" cy="457200"/>
          </a:xfrm>
          <a:prstGeom prst="rect">
            <a:avLst/>
          </a:prstGeom>
          <a:noFill/>
          <a:ln w="9525">
            <a:noFill/>
            <a:miter lim="800000"/>
            <a:headEnd/>
            <a:tailEnd/>
          </a:ln>
        </p:spPr>
        <p:txBody>
          <a:bodyPr>
            <a:spAutoFit/>
          </a:bodyPr>
          <a:lstStyle/>
          <a:p>
            <a:pPr algn="ctr">
              <a:spcBef>
                <a:spcPct val="50000"/>
              </a:spcBef>
            </a:pPr>
            <a:r>
              <a:rPr lang="en-US" sz="2400" b="1"/>
              <a:t>=</a:t>
            </a:r>
            <a:endParaRPr lang="ru-RU" sz="2400" b="1"/>
          </a:p>
        </p:txBody>
      </p:sp>
      <p:sp>
        <p:nvSpPr>
          <p:cNvPr id="3128" name="Text Box 64"/>
          <p:cNvSpPr txBox="1">
            <a:spLocks noChangeArrowheads="1"/>
          </p:cNvSpPr>
          <p:nvPr/>
        </p:nvSpPr>
        <p:spPr bwMode="auto">
          <a:xfrm>
            <a:off x="3562350" y="1844675"/>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graphicFrame>
        <p:nvGraphicFramePr>
          <p:cNvPr id="2112" name="Group 64"/>
          <p:cNvGraphicFramePr>
            <a:graphicFrameLocks noGrp="1"/>
          </p:cNvGraphicFramePr>
          <p:nvPr/>
        </p:nvGraphicFramePr>
        <p:xfrm>
          <a:off x="6372225" y="3357563"/>
          <a:ext cx="2160588" cy="2438400"/>
        </p:xfrm>
        <a:graphic>
          <a:graphicData uri="http://schemas.openxmlformats.org/drawingml/2006/table">
            <a:tbl>
              <a:tblPr/>
              <a:tblGrid>
                <a:gridCol w="554038"/>
                <a:gridCol w="631825"/>
                <a:gridCol w="974725"/>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endParaRPr kumimoji="0" lang="ru-RU" sz="26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r>
                        <a:rPr kumimoji="0" lang="en-US" sz="2600" b="1" i="0" u="none" strike="noStrike" cap="none" normalizeH="0" baseline="0" smtClean="0">
                          <a:ln>
                            <a:noFill/>
                          </a:ln>
                          <a:solidFill>
                            <a:schemeClr val="tx1"/>
                          </a:solidFill>
                          <a:effectLst/>
                          <a:latin typeface="Arial" charset="0"/>
                          <a:sym typeface="Symbol" pitchFamily="18" charset="2"/>
                        </a:rPr>
                        <a:t></a:t>
                      </a:r>
                      <a:r>
                        <a:rPr kumimoji="0" lang="en-US" sz="2600" b="1" i="0" u="none" strike="noStrike" cap="none" normalizeH="0" baseline="0" smtClean="0">
                          <a:ln>
                            <a:noFill/>
                          </a:ln>
                          <a:solidFill>
                            <a:schemeClr val="tx1"/>
                          </a:solidFill>
                          <a:effectLst/>
                          <a:latin typeface="Arial" charset="0"/>
                        </a:rPr>
                        <a:t>B</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138" name="Text Box 90"/>
          <p:cNvSpPr txBox="1">
            <a:spLocks noChangeArrowheads="1"/>
          </p:cNvSpPr>
          <p:nvPr/>
        </p:nvSpPr>
        <p:spPr bwMode="auto">
          <a:xfrm>
            <a:off x="5043488" y="1674813"/>
            <a:ext cx="3621087" cy="1006475"/>
          </a:xfrm>
          <a:prstGeom prst="rect">
            <a:avLst/>
          </a:prstGeom>
          <a:noFill/>
          <a:ln w="28575">
            <a:noFill/>
            <a:miter lim="800000"/>
            <a:headEnd/>
            <a:tailEnd type="none" w="med" len="lg"/>
          </a:ln>
          <a:effectLst/>
        </p:spPr>
        <p:txBody>
          <a:bodyPr wrap="none">
            <a:spAutoFit/>
          </a:bodyPr>
          <a:lstStyle/>
          <a:p>
            <a:pPr algn="r">
              <a:defRPr/>
            </a:pPr>
            <a:r>
              <a:rPr lang="ru-RU" sz="2000">
                <a:effectLst>
                  <a:outerShdw blurRad="38100" dist="38100" dir="2700000" algn="tl">
                    <a:srgbClr val="C0C0C0"/>
                  </a:outerShdw>
                </a:effectLst>
              </a:rPr>
              <a:t>Электрическая цепь из двух</a:t>
            </a:r>
            <a:br>
              <a:rPr lang="ru-RU" sz="2000">
                <a:effectLst>
                  <a:outerShdw blurRad="38100" dist="38100" dir="2700000" algn="tl">
                    <a:srgbClr val="C0C0C0"/>
                  </a:outerShdw>
                </a:effectLst>
              </a:rPr>
            </a:br>
            <a:r>
              <a:rPr lang="ru-RU" sz="2000">
                <a:effectLst>
                  <a:outerShdw blurRad="38100" dist="38100" dir="2700000" algn="tl">
                    <a:srgbClr val="C0C0C0"/>
                  </a:outerShdw>
                </a:effectLst>
              </a:rPr>
              <a:t> параллельно подключенных</a:t>
            </a:r>
            <a:br>
              <a:rPr lang="ru-RU" sz="2000">
                <a:effectLst>
                  <a:outerShdw blurRad="38100" dist="38100" dir="2700000" algn="tl">
                    <a:srgbClr val="C0C0C0"/>
                  </a:outerShdw>
                </a:effectLst>
              </a:rPr>
            </a:br>
            <a:r>
              <a:rPr lang="ru-RU" sz="2000">
                <a:effectLst>
                  <a:outerShdw blurRad="38100" dist="38100" dir="2700000" algn="tl">
                    <a:srgbClr val="C0C0C0"/>
                  </a:outerShdw>
                </a:effectLst>
              </a:rPr>
              <a:t>выключателей</a:t>
            </a:r>
          </a:p>
        </p:txBody>
      </p:sp>
    </p:spTree>
    <p:controls>
      <p:control spid="3074" name="PC1" r:id="rId2" imgW="289440" imgH="289440"/>
      <p:control spid="3075" name="PC0" r:id="rId3" imgW="289440" imgH="289440"/>
      <p:control spid="3076" name="KL2" r:id="rId4" imgW="434520" imgH="434520"/>
      <p:control spid="3077" name="KL1" r:id="rId5" imgW="434520" imgH="434520"/>
    </p:controls>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path" presetSubtype="0" repeatCount="indefinite" fill="hold" grpId="0" nodeType="withEffect">
                                  <p:stCondLst>
                                    <p:cond delay="0"/>
                                  </p:stCondLst>
                                  <p:childTnLst>
                                    <p:animMotion origin="layout" path="M -0.00052 -0.00046 L 0.16545 0.00047 L 0.16545 0.13519 L 0.10434 0.13611 L 0.10295 0.36667 L 0.16614 0.36759 L 0.16614 0.52593 L -0.17969 0.52408 L -0.18038 -0.00046 L -0.00052 -0.00046 " pathEditMode="relative" rAng="0" ptsTypes="FAAAAAAAFF">
                                      <p:cBhvr>
                                        <p:cTn id="6" dur="2000" spd="-100000" fill="hold"/>
                                        <p:tgtEl>
                                          <p:spTgt spid="7202"/>
                                        </p:tgtEl>
                                        <p:attrNameLst>
                                          <p:attrName>ppt_x</p:attrName>
                                          <p:attrName>ppt_y</p:attrName>
                                        </p:attrNameLst>
                                      </p:cBhvr>
                                      <p:rCtr x="-700" y="26300"/>
                                    </p:animMotion>
                                  </p:childTnLst>
                                </p:cTn>
                              </p:par>
                              <p:par>
                                <p:cTn id="7" presetID="7" presetClass="path" presetSubtype="0" repeatCount="indefinite" fill="hold" grpId="0" nodeType="withEffect">
                                  <p:stCondLst>
                                    <p:cond delay="0"/>
                                  </p:stCondLst>
                                  <p:childTnLst>
                                    <p:animMotion origin="layout" path="M -0.00052 -2.22222E-6 L 0.34566 -2.22222E-6 L 0.34757 0.13519 L 0.28368 0.13519 L 0.28368 0.36713 L 0.34531 0.36759 L 0.34531 0.52477 L -0.00104 0.52454 L -0.00122 -0.00092 L -0.00104 -2.22222E-6 " pathEditMode="relative" rAng="0" ptsTypes="FAAAAAFFFF">
                                      <p:cBhvr>
                                        <p:cTn id="8" dur="2000" spd="-100000" fill="hold"/>
                                        <p:tgtEl>
                                          <p:spTgt spid="7203"/>
                                        </p:tgtEl>
                                        <p:attrNameLst>
                                          <p:attrName>ppt_x</p:attrName>
                                          <p:attrName>ppt_y</p:attrName>
                                        </p:attrNameLst>
                                      </p:cBhvr>
                                      <p:rCtr x="17400" y="26200"/>
                                    </p:animMotion>
                                  </p:childTnLst>
                                </p:cTn>
                              </p:par>
                              <p:par>
                                <p:cTn id="9" presetID="7" presetClass="path" presetSubtype="0" repeatCount="indefinite" fill="hold" grpId="0" nodeType="withEffect">
                                  <p:stCondLst>
                                    <p:cond delay="0"/>
                                  </p:stCondLst>
                                  <p:childTnLst>
                                    <p:animMotion origin="layout" path="M 0.00017 0.00139 L -0.00191 -0.1669 L 0.34583 -0.16852 L 0.34722 -0.02986 L 0.28437 -0.02986 L 0.28437 0.20023 L 0.34687 0.20162 L 0.34722 0.35903 L -0.00035 0.35857 L 0.00017 0.00139 " pathEditMode="relative" rAng="0" ptsTypes="FAAAAAAFFF">
                                      <p:cBhvr>
                                        <p:cTn id="10" dur="2000" spd="-100000" fill="hold"/>
                                        <p:tgtEl>
                                          <p:spTgt spid="7204"/>
                                        </p:tgtEl>
                                        <p:attrNameLst>
                                          <p:attrName>ppt_x</p:attrName>
                                          <p:attrName>ppt_y</p:attrName>
                                        </p:attrNameLst>
                                      </p:cBhvr>
                                      <p:rCtr x="17200" y="9400"/>
                                    </p:animMotion>
                                  </p:childTnLst>
                                </p:cTn>
                              </p:par>
                              <p:par>
                                <p:cTn id="11" presetID="7" presetClass="path" presetSubtype="0" repeatCount="indefinite" fill="hold" grpId="0" nodeType="withEffect">
                                  <p:stCondLst>
                                    <p:cond delay="0"/>
                                  </p:stCondLst>
                                  <p:childTnLst>
                                    <p:animMotion origin="layout" path="M -0.00052 3.7037E-7 L -0.00122 -0.34745 L 0.346 -0.3456 L 0.34687 -0.20972 L 0.28368 -0.2088 L 0.28368 0.0213 L 0.34531 0.02083 L 0.34514 0.17778 L 3.33333E-6 0.18009 L -0.00052 0.00093 " pathEditMode="relative" rAng="0" ptsTypes="FAAAAAAFFF">
                                      <p:cBhvr>
                                        <p:cTn id="12" dur="2000" spd="-100000" fill="hold"/>
                                        <p:tgtEl>
                                          <p:spTgt spid="7205"/>
                                        </p:tgtEl>
                                        <p:attrNameLst>
                                          <p:attrName>ppt_x</p:attrName>
                                          <p:attrName>ppt_y</p:attrName>
                                        </p:attrNameLst>
                                      </p:cBhvr>
                                      <p:rCtr x="17300" y="-8400"/>
                                    </p:animMotion>
                                  </p:childTnLst>
                                </p:cTn>
                              </p:par>
                              <p:par>
                                <p:cTn id="13" presetID="7" presetClass="path" presetSubtype="0" repeatCount="indefinite" fill="hold" grpId="0" nodeType="withEffect">
                                  <p:stCondLst>
                                    <p:cond delay="0"/>
                                  </p:stCondLst>
                                  <p:childTnLst>
                                    <p:animMotion origin="layout" path="M 0.00034 0.00023 L -0.17986 -0.00069 L -0.17934 -0.525 L 0.16718 -0.525 L 0.16701 -0.38935 L 0.10312 -0.38842 L 0.10312 -0.15787 L 0.16701 -0.15694 L 0.16718 0.00023 L -0.0007 -3.33333E-6 " pathEditMode="relative" rAng="0" ptsTypes="FAFFAAAAFF">
                                      <p:cBhvr>
                                        <p:cTn id="14" dur="2000" spd="-100000" fill="hold"/>
                                        <p:tgtEl>
                                          <p:spTgt spid="7208"/>
                                        </p:tgtEl>
                                        <p:attrNameLst>
                                          <p:attrName>ppt_x</p:attrName>
                                          <p:attrName>ppt_y</p:attrName>
                                        </p:attrNameLst>
                                      </p:cBhvr>
                                      <p:rCtr x="-700" y="-26300"/>
                                    </p:animMotion>
                                  </p:childTnLst>
                                </p:cTn>
                              </p:par>
                              <p:par>
                                <p:cTn id="15" presetID="7" presetClass="path" presetSubtype="0" repeatCount="indefinite" fill="hold" grpId="0" nodeType="withEffect">
                                  <p:stCondLst>
                                    <p:cond delay="0"/>
                                  </p:stCondLst>
                                  <p:childTnLst>
                                    <p:animMotion origin="layout" path="M -0.00052 -3.33333E-6 L -0.34583 0.00047 L -0.34635 -0.5243 L 0.00017 -0.5243 L 0.00104 -0.38796 L -0.06181 -0.3875 L -0.06181 -0.15787 L 0.00069 -0.15694 L 0.00017 0.00093 L 1.11022E-16 -3.33333E-6 " pathEditMode="relative" rAng="0" ptsTypes="FAFFAAAAFF">
                                      <p:cBhvr>
                                        <p:cTn id="16" dur="2000" spd="-100000" fill="hold"/>
                                        <p:tgtEl>
                                          <p:spTgt spid="7209"/>
                                        </p:tgtEl>
                                        <p:attrNameLst>
                                          <p:attrName>ppt_x</p:attrName>
                                          <p:attrName>ppt_y</p:attrName>
                                        </p:attrNameLst>
                                      </p:cBhvr>
                                      <p:rCtr x="-17200" y="-26200"/>
                                    </p:animMotion>
                                  </p:childTnLst>
                                </p:cTn>
                              </p:par>
                              <p:par>
                                <p:cTn id="17" presetID="7" presetClass="path" presetSubtype="0" repeatCount="indefinite" fill="hold" grpId="0" nodeType="withEffect">
                                  <p:stCondLst>
                                    <p:cond delay="0"/>
                                  </p:stCondLst>
                                  <p:childTnLst>
                                    <p:animMotion origin="layout" path="M 0.00139 -0.00046 L 0.00069 -0.5243 L 0.34722 -0.52268 L 0.34705 -0.38703 L 0.28403 -0.38657 L 0.28437 -0.15787 L 0.34705 -0.15648 L 0.34809 0.00232 L 0.00139 0.00023 " pathEditMode="relative" rAng="0" ptsTypes="FAAAAAAFF">
                                      <p:cBhvr>
                                        <p:cTn id="18" dur="2000" spd="-100000" fill="hold"/>
                                        <p:tgtEl>
                                          <p:spTgt spid="7210"/>
                                        </p:tgtEl>
                                        <p:attrNameLst>
                                          <p:attrName>ppt_x</p:attrName>
                                          <p:attrName>ppt_y</p:attrName>
                                        </p:attrNameLst>
                                      </p:cBhvr>
                                      <p:rCtr x="17300" y="-26100"/>
                                    </p:animMotion>
                                  </p:childTnLst>
                                </p:cTn>
                              </p:par>
                              <p:par>
                                <p:cTn id="19" presetID="7" presetClass="path" presetSubtype="0" repeatCount="indefinite" fill="hold" grpId="0" nodeType="withEffect">
                                  <p:stCondLst>
                                    <p:cond delay="0"/>
                                  </p:stCondLst>
                                  <p:childTnLst>
                                    <p:animMotion origin="layout" path="M -0.00034 -0.00093 L -4.44444E-6 0.15648 L -0.34618 0.15648 L -0.34618 -0.36806 L 0.0007 -0.36806 L 0.00035 -0.23102 L -0.06215 -0.23009 L -0.06319 1.11111E-6 L -0.00034 -0.00093 " pathEditMode="relative" rAng="0" ptsTypes="FAAFFAAAF">
                                      <p:cBhvr>
                                        <p:cTn id="20" dur="2000" spd="-100000" fill="hold"/>
                                        <p:tgtEl>
                                          <p:spTgt spid="7211"/>
                                        </p:tgtEl>
                                        <p:attrNameLst>
                                          <p:attrName>ppt_x</p:attrName>
                                          <p:attrName>ppt_y</p:attrName>
                                        </p:attrNameLst>
                                      </p:cBhvr>
                                      <p:rCtr x="-17200" y="-10500"/>
                                    </p:animMotion>
                                  </p:childTnLst>
                                </p:cTn>
                              </p:par>
                              <p:par>
                                <p:cTn id="21" presetID="7" presetClass="path" presetSubtype="0" repeatCount="indefinite" fill="hold" grpId="0" nodeType="withEffect">
                                  <p:stCondLst>
                                    <p:cond delay="0"/>
                                  </p:stCondLst>
                                  <p:childTnLst>
                                    <p:animMotion origin="layout" path="M 1.11111E-6 0.00115 L -0.0625 0.00023 L -0.0632 0.23078 L -0.0007 0.23125 L -0.00035 0.38865 L -0.34722 0.3875 L -0.34618 -0.13542 L -0.0007 -0.13635 L 1.11111E-6 -0.00024 " pathEditMode="relative" rAng="0" ptsTypes="FAAAAAFFF">
                                      <p:cBhvr>
                                        <p:cTn id="22" dur="2000" spd="-100000" fill="hold"/>
                                        <p:tgtEl>
                                          <p:spTgt spid="7212"/>
                                        </p:tgtEl>
                                        <p:attrNameLst>
                                          <p:attrName>ppt_x</p:attrName>
                                          <p:attrName>ppt_y</p:attrName>
                                        </p:attrNameLst>
                                      </p:cBhvr>
                                      <p:rCtr x="-17400" y="12500"/>
                                    </p:animMotion>
                                  </p:childTnLst>
                                </p:cTn>
                              </p:par>
                              <p:par>
                                <p:cTn id="23" presetID="7" presetClass="path" presetSubtype="0" repeatCount="indefinite" fill="hold" grpId="0" nodeType="withEffect">
                                  <p:stCondLst>
                                    <p:cond delay="0"/>
                                  </p:stCondLst>
                                  <p:childTnLst>
                                    <p:animMotion origin="layout" path="M 1.11022E-16 0.00232 L 0.00139 0.1375 L -0.06111 0.13704 L -0.06146 0.36852 L 0.00104 0.3676 L 0.00069 0.52616 L -0.34583 0.52454 L -0.34653 -0.00046 L 1.11022E-16 0.00139 " pathEditMode="relative" rAng="0" ptsTypes="FAAAAAAFF">
                                      <p:cBhvr>
                                        <p:cTn id="24" dur="2000" spd="-100000" fill="hold"/>
                                        <p:tgtEl>
                                          <p:spTgt spid="7213"/>
                                        </p:tgtEl>
                                        <p:attrNameLst>
                                          <p:attrName>ppt_x</p:attrName>
                                          <p:attrName>ppt_y</p:attrName>
                                        </p:attrNameLst>
                                      </p:cBhvr>
                                      <p:rCtr x="-17300" y="26000"/>
                                    </p:animMotion>
                                  </p:childTnLst>
                                </p:cTn>
                              </p:par>
                              <p:par>
                                <p:cTn id="25" presetID="7" presetClass="path" presetSubtype="0" repeatCount="indefinite" fill="hold" grpId="0" nodeType="withEffect">
                                  <p:stCondLst>
                                    <p:cond delay="0"/>
                                  </p:stCondLst>
                                  <p:childTnLst>
                                    <p:animMotion origin="layout" path="M 0.00035 0.00023 L 1.94444E-6 0.11945 L 0.0625 0.11991 L 0.06285 0.27732 L -0.28403 0.27616 L -0.28299 -0.24699 L 0.0625 -0.24791 L 0.0625 -0.1118 L 0.00035 -0.1118 L 0.00035 0.00023 " pathEditMode="relative" rAng="0" ptsTypes="AAAAAFFAAA">
                                      <p:cBhvr>
                                        <p:cTn id="26" dur="2000" spd="-100000" fill="hold"/>
                                        <p:tgtEl>
                                          <p:spTgt spid="7214"/>
                                        </p:tgtEl>
                                        <p:attrNameLst>
                                          <p:attrName>ppt_x</p:attrName>
                                          <p:attrName>ppt_y</p:attrName>
                                        </p:attrNameLst>
                                      </p:cBhvr>
                                      <p:rCtr x="-11100" y="1400"/>
                                    </p:animMotion>
                                  </p:childTnLst>
                                </p:cTn>
                              </p:par>
                              <p:par>
                                <p:cTn id="27" presetID="7" presetClass="path" presetSubtype="0" repeatCount="indefinite" fill="hold" grpId="0" nodeType="withEffect">
                                  <p:stCondLst>
                                    <p:cond delay="0"/>
                                  </p:stCondLst>
                                  <p:childTnLst>
                                    <p:animMotion origin="layout" path="M -0.00052 -0.00046 L 0.16545 0.00047 L 0.16545 0.13519 L 0.22934 0.13611 L 0.22934 0.36667 L 0.16614 0.36759 L 0.16614 0.52593 L -0.17969 0.52408 L -0.18038 -0.00046 L -0.00052 -0.00046 " pathEditMode="relative" rAng="0" ptsTypes="FAAAAAAAFF">
                                      <p:cBhvr>
                                        <p:cTn id="28" dur="2000" spd="-100000" fill="hold"/>
                                        <p:tgtEl>
                                          <p:spTgt spid="7215"/>
                                        </p:tgtEl>
                                        <p:attrNameLst>
                                          <p:attrName>ppt_x</p:attrName>
                                          <p:attrName>ppt_y</p:attrName>
                                        </p:attrNameLst>
                                      </p:cBhvr>
                                      <p:rCtr x="2500" y="26300"/>
                                    </p:animMotion>
                                  </p:childTnLst>
                                </p:cTn>
                              </p:par>
                              <p:par>
                                <p:cTn id="29" presetID="7" presetClass="path" presetSubtype="0" repeatCount="indefinite" fill="hold" grpId="0" nodeType="withEffect">
                                  <p:stCondLst>
                                    <p:cond delay="0"/>
                                  </p:stCondLst>
                                  <p:childTnLst>
                                    <p:animMotion origin="layout" path="M -0.00052 -2.22222E-6 L 0.34566 -2.22222E-6 L 0.34757 0.13519 L 0.41007 0.13519 L 0.41007 0.36713 L 0.34687 0.36759 L 0.34531 0.52477 L -0.00104 0.52454 L -0.00122 -0.00092 L -0.00104 -2.22222E-6 " pathEditMode="relative" rAng="0" ptsTypes="FAAAAAFFFF">
                                      <p:cBhvr>
                                        <p:cTn id="30" dur="2000" spd="-100000" fill="hold"/>
                                        <p:tgtEl>
                                          <p:spTgt spid="7216"/>
                                        </p:tgtEl>
                                        <p:attrNameLst>
                                          <p:attrName>ppt_x</p:attrName>
                                          <p:attrName>ppt_y</p:attrName>
                                        </p:attrNameLst>
                                      </p:cBhvr>
                                      <p:rCtr x="20500" y="26200"/>
                                    </p:animMotion>
                                  </p:childTnLst>
                                </p:cTn>
                              </p:par>
                              <p:par>
                                <p:cTn id="31" presetID="7" presetClass="path" presetSubtype="0" repeatCount="indefinite" fill="hold" grpId="0" nodeType="withEffect">
                                  <p:stCondLst>
                                    <p:cond delay="0"/>
                                  </p:stCondLst>
                                  <p:childTnLst>
                                    <p:animMotion origin="layout" path="M 0.00017 0.00139 L -0.00191 -0.1669 L 0.34583 -0.16852 L 0.34722 -0.02986 L 0.40972 -0.02986 L 0.40972 0.2007 L 0.34652 0.20162 L 0.34722 0.35903 L -0.00035 0.35857 L 0.00017 0.00139 " pathEditMode="relative" rAng="0" ptsTypes="FAAAAAAFFF">
                                      <p:cBhvr>
                                        <p:cTn id="32" dur="2000" spd="-100000" fill="hold"/>
                                        <p:tgtEl>
                                          <p:spTgt spid="7217"/>
                                        </p:tgtEl>
                                        <p:attrNameLst>
                                          <p:attrName>ppt_x</p:attrName>
                                          <p:attrName>ppt_y</p:attrName>
                                        </p:attrNameLst>
                                      </p:cBhvr>
                                      <p:rCtr x="20400" y="9400"/>
                                    </p:animMotion>
                                  </p:childTnLst>
                                </p:cTn>
                              </p:par>
                              <p:par>
                                <p:cTn id="33" presetID="7" presetClass="path" presetSubtype="0" repeatCount="indefinite" fill="hold" grpId="0" nodeType="withEffect">
                                  <p:stCondLst>
                                    <p:cond delay="0"/>
                                  </p:stCondLst>
                                  <p:childTnLst>
                                    <p:animMotion origin="layout" path="M -0.00052 3.7037E-7 L -0.00122 -0.34745 L 0.346 -0.3456 L 0.34687 -0.20972 L 0.41007 -0.2088 L 0.40972 0.0213 L 0.34531 0.02083 L 0.34514 0.17778 L 3.33333E-6 0.18009 L -0.00052 0.00093 " pathEditMode="relative" rAng="0" ptsTypes="FAAAAAAFFF">
                                      <p:cBhvr>
                                        <p:cTn id="34" dur="2000" spd="-100000" fill="hold"/>
                                        <p:tgtEl>
                                          <p:spTgt spid="7218"/>
                                        </p:tgtEl>
                                        <p:attrNameLst>
                                          <p:attrName>ppt_x</p:attrName>
                                          <p:attrName>ppt_y</p:attrName>
                                        </p:attrNameLst>
                                      </p:cBhvr>
                                      <p:rCtr x="20500" y="-8400"/>
                                    </p:animMotion>
                                  </p:childTnLst>
                                </p:cTn>
                              </p:par>
                              <p:par>
                                <p:cTn id="35" presetID="7" presetClass="path" presetSubtype="0" repeatCount="indefinite" fill="hold" grpId="0" nodeType="withEffect">
                                  <p:stCondLst>
                                    <p:cond delay="0"/>
                                  </p:stCondLst>
                                  <p:childTnLst>
                                    <p:animMotion origin="layout" path="M 0.00035 0.00023 L -0.17986 -0.00069 L -0.17934 -0.525 L 0.16719 -0.525 L 0.16701 -0.38935 L 0.22969 -0.38796 L 0.22969 -0.15694 L 0.16701 -0.15694 L 0.16719 0.00023 L -0.0007 -3.33333E-6 " pathEditMode="relative" rAng="0" ptsTypes="FAFFAAAAFF">
                                      <p:cBhvr>
                                        <p:cTn id="36" dur="2000" spd="-100000" fill="hold"/>
                                        <p:tgtEl>
                                          <p:spTgt spid="7219"/>
                                        </p:tgtEl>
                                        <p:attrNameLst>
                                          <p:attrName>ppt_x</p:attrName>
                                          <p:attrName>ppt_y</p:attrName>
                                        </p:attrNameLst>
                                      </p:cBhvr>
                                      <p:rCtr x="2400" y="-26300"/>
                                    </p:animMotion>
                                  </p:childTnLst>
                                </p:cTn>
                              </p:par>
                              <p:par>
                                <p:cTn id="37" presetID="7" presetClass="path" presetSubtype="0" repeatCount="indefinite" fill="hold" grpId="0" nodeType="withEffect">
                                  <p:stCondLst>
                                    <p:cond delay="0"/>
                                  </p:stCondLst>
                                  <p:childTnLst>
                                    <p:animMotion origin="layout" path="M -0.00052 -3.33333E-6 L -0.34583 0.00047 L -0.34635 -0.5243 L 0.00017 -0.5243 L 0.00104 -0.38796 L 0.06389 -0.3875 L 0.06424 -0.15787 L 0.00069 -0.15694 L 0.00017 0.00093 L 1.11022E-16 -3.33333E-6 " pathEditMode="relative" rAng="0" ptsTypes="FAFFAAAAFF">
                                      <p:cBhvr>
                                        <p:cTn id="38" dur="2000" spd="-100000" fill="hold"/>
                                        <p:tgtEl>
                                          <p:spTgt spid="7220"/>
                                        </p:tgtEl>
                                        <p:attrNameLst>
                                          <p:attrName>ppt_x</p:attrName>
                                          <p:attrName>ppt_y</p:attrName>
                                        </p:attrNameLst>
                                      </p:cBhvr>
                                      <p:rCtr x="-14100" y="-26200"/>
                                    </p:animMotion>
                                  </p:childTnLst>
                                </p:cTn>
                              </p:par>
                              <p:par>
                                <p:cTn id="39" presetID="7" presetClass="path" presetSubtype="0" repeatCount="indefinite" fill="hold" grpId="0" nodeType="withEffect">
                                  <p:stCondLst>
                                    <p:cond delay="0"/>
                                  </p:stCondLst>
                                  <p:childTnLst>
                                    <p:animMotion origin="layout" path="M 0.00139 -0.00046 L 0.00069 -0.5243 L 0.34722 -0.52268 L 0.34705 -0.38703 L 0.41007 -0.38796 L 0.41007 -0.15648 L 0.34705 -0.15648 L 0.34809 0.00232 L 0.00139 0.00023 " pathEditMode="relative" rAng="0" ptsTypes="FAAAAAAFF">
                                      <p:cBhvr>
                                        <p:cTn id="40" dur="2000" spd="-100000" fill="hold"/>
                                        <p:tgtEl>
                                          <p:spTgt spid="7221"/>
                                        </p:tgtEl>
                                        <p:attrNameLst>
                                          <p:attrName>ppt_x</p:attrName>
                                          <p:attrName>ppt_y</p:attrName>
                                        </p:attrNameLst>
                                      </p:cBhvr>
                                      <p:rCtr x="20400" y="-26100"/>
                                    </p:animMotion>
                                  </p:childTnLst>
                                </p:cTn>
                              </p:par>
                              <p:par>
                                <p:cTn id="41" presetID="7" presetClass="path" presetSubtype="0" repeatCount="indefinite" fill="hold" grpId="0" nodeType="withEffect">
                                  <p:stCondLst>
                                    <p:cond delay="0"/>
                                  </p:stCondLst>
                                  <p:childTnLst>
                                    <p:animMotion origin="layout" path="M -0.00034 -0.00093 L -4.44444E-6 0.15648 L -0.34618 0.15648 L -0.34618 -0.36806 L 0.0007 -0.36806 L 0.00035 -0.23102 L 0.06389 -0.23009 L 0.0632 -0.00093 L -0.00034 -0.00093 " pathEditMode="relative" rAng="0" ptsTypes="FAAFFAAAF">
                                      <p:cBhvr>
                                        <p:cTn id="42" dur="2000" spd="-100000" fill="hold"/>
                                        <p:tgtEl>
                                          <p:spTgt spid="7222"/>
                                        </p:tgtEl>
                                        <p:attrNameLst>
                                          <p:attrName>ppt_x</p:attrName>
                                          <p:attrName>ppt_y</p:attrName>
                                        </p:attrNameLst>
                                      </p:cBhvr>
                                      <p:rCtr x="-14100" y="-10500"/>
                                    </p:animMotion>
                                  </p:childTnLst>
                                </p:cTn>
                              </p:par>
                              <p:par>
                                <p:cTn id="43" presetID="7" presetClass="path" presetSubtype="0" repeatCount="indefinite" fill="hold" grpId="0" nodeType="withEffect">
                                  <p:stCondLst>
                                    <p:cond delay="0"/>
                                  </p:stCondLst>
                                  <p:childTnLst>
                                    <p:animMotion origin="layout" path="M 1.11111E-6 0.00115 L 0.06215 0.00069 L 0.06319 0.23125 L -0.0007 0.23125 L -0.00035 0.38865 L -0.34722 0.3875 L -0.34618 -0.13542 L -0.0007 -0.13635 L 1.11111E-6 -0.00024 " pathEditMode="relative" rAng="0" ptsTypes="FAAAAAFFF">
                                      <p:cBhvr>
                                        <p:cTn id="44" dur="2000" spd="-100000" fill="hold"/>
                                        <p:tgtEl>
                                          <p:spTgt spid="7223"/>
                                        </p:tgtEl>
                                        <p:attrNameLst>
                                          <p:attrName>ppt_x</p:attrName>
                                          <p:attrName>ppt_y</p:attrName>
                                        </p:attrNameLst>
                                      </p:cBhvr>
                                      <p:rCtr x="-14200" y="12500"/>
                                    </p:animMotion>
                                  </p:childTnLst>
                                </p:cTn>
                              </p:par>
                              <p:par>
                                <p:cTn id="45" presetID="7" presetClass="path" presetSubtype="0" repeatCount="indefinite" fill="hold" grpId="0" nodeType="withEffect">
                                  <p:stCondLst>
                                    <p:cond delay="0"/>
                                  </p:stCondLst>
                                  <p:childTnLst>
                                    <p:animMotion origin="layout" path="M 1.11022E-16 0.00232 L 0.00139 0.1375 L 0.06424 0.1375 L 0.06424 0.36713 L 0.00104 0.3676 L 0.00069 0.52616 L -0.34583 0.52454 L -0.34653 -0.00046 L 1.11022E-16 0.00139 " pathEditMode="relative" rAng="0" ptsTypes="FAAAAAAFF">
                                      <p:cBhvr>
                                        <p:cTn id="46" dur="2000" spd="-100000" fill="hold"/>
                                        <p:tgtEl>
                                          <p:spTgt spid="7224"/>
                                        </p:tgtEl>
                                        <p:attrNameLst>
                                          <p:attrName>ppt_x</p:attrName>
                                          <p:attrName>ppt_y</p:attrName>
                                        </p:attrNameLst>
                                      </p:cBhvr>
                                      <p:rCtr x="-14100" y="26000"/>
                                    </p:animMotion>
                                  </p:childTnLst>
                                </p:cTn>
                              </p:par>
                              <p:par>
                                <p:cTn id="47" presetID="7" presetClass="path" presetSubtype="0" repeatCount="indefinite" fill="hold" grpId="0" nodeType="withEffect">
                                  <p:stCondLst>
                                    <p:cond delay="0"/>
                                  </p:stCondLst>
                                  <p:childTnLst>
                                    <p:animMotion origin="layout" path="M 0.00017 -0.00023 L -0.00052 0.11875 L -0.06354 0.11991 L -0.06319 0.27732 L -0.41007 0.27616 L -0.40903 -0.24699 L -0.06354 -0.24791 L -0.06354 -0.1118 L -0.00052 -0.1118 L 0.00017 0.0007 " pathEditMode="relative" rAng="0" ptsTypes="AAAAAFFAAA">
                                      <p:cBhvr>
                                        <p:cTn id="48" dur="2000" spd="-100000" fill="hold"/>
                                        <p:tgtEl>
                                          <p:spTgt spid="7225"/>
                                        </p:tgtEl>
                                        <p:attrNameLst>
                                          <p:attrName>ppt_x</p:attrName>
                                          <p:attrName>ppt_y</p:attrName>
                                        </p:attrNameLst>
                                      </p:cBhvr>
                                      <p:rCtr x="-20500" y="15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02" grpId="0" animBg="1"/>
      <p:bldP spid="7203" grpId="0" animBg="1"/>
      <p:bldP spid="7204" grpId="0" animBg="1"/>
      <p:bldP spid="7205" grpId="0" animBg="1"/>
      <p:bldP spid="7208" grpId="0" animBg="1"/>
      <p:bldP spid="7209" grpId="0" animBg="1"/>
      <p:bldP spid="7210" grpId="0" animBg="1"/>
      <p:bldP spid="7211" grpId="0" animBg="1"/>
      <p:bldP spid="7212" grpId="0" animBg="1"/>
      <p:bldP spid="7213" grpId="0" animBg="1"/>
      <p:bldP spid="7214" grpId="0" animBg="1"/>
      <p:bldP spid="7215" grpId="0" animBg="1"/>
      <p:bldP spid="7216" grpId="0" animBg="1"/>
      <p:bldP spid="7217" grpId="0" animBg="1"/>
      <p:bldP spid="7218" grpId="0" animBg="1"/>
      <p:bldP spid="7219" grpId="0" animBg="1"/>
      <p:bldP spid="7220" grpId="0" animBg="1"/>
      <p:bldP spid="7221" grpId="0" animBg="1"/>
      <p:bldP spid="7222" grpId="0" animBg="1"/>
      <p:bldP spid="7223" grpId="0" animBg="1"/>
      <p:bldP spid="7224" grpId="0" animBg="1"/>
      <p:bldP spid="722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Line 54"/>
          <p:cNvSpPr>
            <a:spLocks noChangeShapeType="1"/>
          </p:cNvSpPr>
          <p:nvPr/>
        </p:nvSpPr>
        <p:spPr bwMode="auto">
          <a:xfrm flipH="1">
            <a:off x="4913313" y="3284538"/>
            <a:ext cx="0" cy="1512887"/>
          </a:xfrm>
          <a:prstGeom prst="line">
            <a:avLst/>
          </a:prstGeom>
          <a:noFill/>
          <a:ln w="28575">
            <a:solidFill>
              <a:schemeClr val="tx1"/>
            </a:solidFill>
            <a:round/>
            <a:headEnd/>
            <a:tailEnd/>
          </a:ln>
        </p:spPr>
        <p:txBody>
          <a:bodyPr/>
          <a:lstStyle/>
          <a:p>
            <a:endParaRPr lang="ru-RU"/>
          </a:p>
        </p:txBody>
      </p:sp>
      <p:sp>
        <p:nvSpPr>
          <p:cNvPr id="4103" name="AutoShape 2"/>
          <p:cNvSpPr>
            <a:spLocks noChangeArrowheads="1"/>
          </p:cNvSpPr>
          <p:nvPr/>
        </p:nvSpPr>
        <p:spPr bwMode="auto">
          <a:xfrm>
            <a:off x="2689225" y="2349500"/>
            <a:ext cx="869950" cy="869950"/>
          </a:xfrm>
          <a:prstGeom prst="flowChartSummingJunction">
            <a:avLst/>
          </a:prstGeom>
          <a:noFill/>
          <a:ln w="28575">
            <a:solidFill>
              <a:schemeClr val="tx1"/>
            </a:solidFill>
            <a:round/>
            <a:headEnd/>
            <a:tailEnd/>
          </a:ln>
        </p:spPr>
        <p:txBody>
          <a:bodyPr wrap="none" anchor="ctr"/>
          <a:lstStyle/>
          <a:p>
            <a:endParaRPr lang="ru-RU"/>
          </a:p>
        </p:txBody>
      </p:sp>
      <p:grpSp>
        <p:nvGrpSpPr>
          <p:cNvPr id="4104" name="Group 3"/>
          <p:cNvGrpSpPr>
            <a:grpSpLocks/>
          </p:cNvGrpSpPr>
          <p:nvPr/>
        </p:nvGrpSpPr>
        <p:grpSpPr bwMode="auto">
          <a:xfrm>
            <a:off x="2838450" y="6100763"/>
            <a:ext cx="504825" cy="576262"/>
            <a:chOff x="2018" y="436"/>
            <a:chExt cx="318" cy="318"/>
          </a:xfrm>
        </p:grpSpPr>
        <p:sp>
          <p:nvSpPr>
            <p:cNvPr id="4158" name="Line 4"/>
            <p:cNvSpPr>
              <a:spLocks noChangeShapeType="1"/>
            </p:cNvSpPr>
            <p:nvPr/>
          </p:nvSpPr>
          <p:spPr bwMode="auto">
            <a:xfrm>
              <a:off x="2018" y="482"/>
              <a:ext cx="0" cy="227"/>
            </a:xfrm>
            <a:prstGeom prst="line">
              <a:avLst/>
            </a:prstGeom>
            <a:noFill/>
            <a:ln w="28575">
              <a:solidFill>
                <a:schemeClr val="tx1"/>
              </a:solidFill>
              <a:round/>
              <a:headEnd/>
              <a:tailEnd/>
            </a:ln>
          </p:spPr>
          <p:txBody>
            <a:bodyPr/>
            <a:lstStyle/>
            <a:p>
              <a:endParaRPr lang="ru-RU"/>
            </a:p>
          </p:txBody>
        </p:sp>
        <p:sp>
          <p:nvSpPr>
            <p:cNvPr id="4159" name="Line 5"/>
            <p:cNvSpPr>
              <a:spLocks noChangeShapeType="1"/>
            </p:cNvSpPr>
            <p:nvPr/>
          </p:nvSpPr>
          <p:spPr bwMode="auto">
            <a:xfrm>
              <a:off x="2064" y="436"/>
              <a:ext cx="0" cy="318"/>
            </a:xfrm>
            <a:prstGeom prst="line">
              <a:avLst/>
            </a:prstGeom>
            <a:noFill/>
            <a:ln w="28575">
              <a:solidFill>
                <a:schemeClr val="tx1"/>
              </a:solidFill>
              <a:round/>
              <a:headEnd/>
              <a:tailEnd/>
            </a:ln>
          </p:spPr>
          <p:txBody>
            <a:bodyPr/>
            <a:lstStyle/>
            <a:p>
              <a:endParaRPr lang="ru-RU"/>
            </a:p>
          </p:txBody>
        </p:sp>
        <p:sp>
          <p:nvSpPr>
            <p:cNvPr id="4160" name="Line 6"/>
            <p:cNvSpPr>
              <a:spLocks noChangeShapeType="1"/>
            </p:cNvSpPr>
            <p:nvPr/>
          </p:nvSpPr>
          <p:spPr bwMode="auto">
            <a:xfrm>
              <a:off x="2290" y="482"/>
              <a:ext cx="0" cy="227"/>
            </a:xfrm>
            <a:prstGeom prst="line">
              <a:avLst/>
            </a:prstGeom>
            <a:noFill/>
            <a:ln w="28575">
              <a:solidFill>
                <a:schemeClr val="tx1"/>
              </a:solidFill>
              <a:round/>
              <a:headEnd/>
              <a:tailEnd/>
            </a:ln>
          </p:spPr>
          <p:txBody>
            <a:bodyPr/>
            <a:lstStyle/>
            <a:p>
              <a:endParaRPr lang="ru-RU"/>
            </a:p>
          </p:txBody>
        </p:sp>
        <p:sp>
          <p:nvSpPr>
            <p:cNvPr id="4161" name="Line 7"/>
            <p:cNvSpPr>
              <a:spLocks noChangeShapeType="1"/>
            </p:cNvSpPr>
            <p:nvPr/>
          </p:nvSpPr>
          <p:spPr bwMode="auto">
            <a:xfrm>
              <a:off x="2336" y="436"/>
              <a:ext cx="0" cy="318"/>
            </a:xfrm>
            <a:prstGeom prst="line">
              <a:avLst/>
            </a:prstGeom>
            <a:noFill/>
            <a:ln w="28575">
              <a:solidFill>
                <a:schemeClr val="tx1"/>
              </a:solidFill>
              <a:round/>
              <a:headEnd/>
              <a:tailEnd/>
            </a:ln>
          </p:spPr>
          <p:txBody>
            <a:bodyPr/>
            <a:lstStyle/>
            <a:p>
              <a:endParaRPr lang="ru-RU"/>
            </a:p>
          </p:txBody>
        </p:sp>
        <p:sp>
          <p:nvSpPr>
            <p:cNvPr id="4162" name="Line 8"/>
            <p:cNvSpPr>
              <a:spLocks noChangeShapeType="1"/>
            </p:cNvSpPr>
            <p:nvPr/>
          </p:nvSpPr>
          <p:spPr bwMode="auto">
            <a:xfrm>
              <a:off x="2064" y="596"/>
              <a:ext cx="226" cy="0"/>
            </a:xfrm>
            <a:prstGeom prst="line">
              <a:avLst/>
            </a:prstGeom>
            <a:noFill/>
            <a:ln w="28575">
              <a:solidFill>
                <a:schemeClr val="tx1"/>
              </a:solidFill>
              <a:prstDash val="dash"/>
              <a:round/>
              <a:headEnd/>
              <a:tailEnd/>
            </a:ln>
          </p:spPr>
          <p:txBody>
            <a:bodyPr/>
            <a:lstStyle/>
            <a:p>
              <a:endParaRPr lang="ru-RU"/>
            </a:p>
          </p:txBody>
        </p:sp>
      </p:grpSp>
      <p:sp>
        <p:nvSpPr>
          <p:cNvPr id="4105" name="Line 9"/>
          <p:cNvSpPr>
            <a:spLocks noChangeShapeType="1"/>
          </p:cNvSpPr>
          <p:nvPr/>
        </p:nvSpPr>
        <p:spPr bwMode="auto">
          <a:xfrm flipH="1">
            <a:off x="4637088" y="2787650"/>
            <a:ext cx="1587" cy="3600450"/>
          </a:xfrm>
          <a:prstGeom prst="line">
            <a:avLst/>
          </a:prstGeom>
          <a:noFill/>
          <a:ln w="28575">
            <a:solidFill>
              <a:schemeClr val="tx1"/>
            </a:solidFill>
            <a:round/>
            <a:headEnd/>
            <a:tailEnd/>
          </a:ln>
        </p:spPr>
        <p:txBody>
          <a:bodyPr/>
          <a:lstStyle/>
          <a:p>
            <a:endParaRPr lang="ru-RU"/>
          </a:p>
        </p:txBody>
      </p:sp>
      <p:sp>
        <p:nvSpPr>
          <p:cNvPr id="4106" name="Line 10"/>
          <p:cNvSpPr>
            <a:spLocks noChangeShapeType="1"/>
          </p:cNvSpPr>
          <p:nvPr/>
        </p:nvSpPr>
        <p:spPr bwMode="auto">
          <a:xfrm flipH="1">
            <a:off x="1470025" y="6388100"/>
            <a:ext cx="1368425" cy="0"/>
          </a:xfrm>
          <a:prstGeom prst="line">
            <a:avLst/>
          </a:prstGeom>
          <a:noFill/>
          <a:ln w="28575">
            <a:solidFill>
              <a:schemeClr val="tx1"/>
            </a:solidFill>
            <a:round/>
            <a:headEnd/>
            <a:tailEnd/>
          </a:ln>
        </p:spPr>
        <p:txBody>
          <a:bodyPr/>
          <a:lstStyle/>
          <a:p>
            <a:endParaRPr lang="ru-RU"/>
          </a:p>
        </p:txBody>
      </p:sp>
      <p:sp>
        <p:nvSpPr>
          <p:cNvPr id="4107" name="Line 11"/>
          <p:cNvSpPr>
            <a:spLocks noChangeShapeType="1"/>
          </p:cNvSpPr>
          <p:nvPr/>
        </p:nvSpPr>
        <p:spPr bwMode="auto">
          <a:xfrm flipH="1">
            <a:off x="3343275" y="6388100"/>
            <a:ext cx="1295400" cy="0"/>
          </a:xfrm>
          <a:prstGeom prst="line">
            <a:avLst/>
          </a:prstGeom>
          <a:noFill/>
          <a:ln w="28575">
            <a:solidFill>
              <a:schemeClr val="tx1"/>
            </a:solidFill>
            <a:round/>
            <a:headEnd/>
            <a:tailEnd/>
          </a:ln>
        </p:spPr>
        <p:txBody>
          <a:bodyPr/>
          <a:lstStyle/>
          <a:p>
            <a:endParaRPr lang="ru-RU"/>
          </a:p>
        </p:txBody>
      </p:sp>
      <p:sp>
        <p:nvSpPr>
          <p:cNvPr id="4108" name="Line 12"/>
          <p:cNvSpPr>
            <a:spLocks noChangeShapeType="1"/>
          </p:cNvSpPr>
          <p:nvPr/>
        </p:nvSpPr>
        <p:spPr bwMode="auto">
          <a:xfrm flipH="1">
            <a:off x="1470025" y="2786063"/>
            <a:ext cx="1222375" cy="1587"/>
          </a:xfrm>
          <a:prstGeom prst="line">
            <a:avLst/>
          </a:prstGeom>
          <a:noFill/>
          <a:ln w="28575">
            <a:solidFill>
              <a:schemeClr val="tx1"/>
            </a:solidFill>
            <a:round/>
            <a:headEnd/>
            <a:tailEnd/>
          </a:ln>
        </p:spPr>
        <p:txBody>
          <a:bodyPr/>
          <a:lstStyle/>
          <a:p>
            <a:endParaRPr lang="ru-RU"/>
          </a:p>
        </p:txBody>
      </p:sp>
      <p:sp>
        <p:nvSpPr>
          <p:cNvPr id="4109" name="Line 13"/>
          <p:cNvSpPr>
            <a:spLocks noChangeShapeType="1"/>
          </p:cNvSpPr>
          <p:nvPr/>
        </p:nvSpPr>
        <p:spPr bwMode="auto">
          <a:xfrm flipH="1" flipV="1">
            <a:off x="3557588" y="2786063"/>
            <a:ext cx="1081087" cy="1587"/>
          </a:xfrm>
          <a:prstGeom prst="line">
            <a:avLst/>
          </a:prstGeom>
          <a:noFill/>
          <a:ln w="28575">
            <a:solidFill>
              <a:schemeClr val="tx1"/>
            </a:solidFill>
            <a:round/>
            <a:headEnd/>
            <a:tailEnd/>
          </a:ln>
        </p:spPr>
        <p:txBody>
          <a:bodyPr/>
          <a:lstStyle/>
          <a:p>
            <a:endParaRPr lang="ru-RU"/>
          </a:p>
        </p:txBody>
      </p:sp>
      <p:sp>
        <p:nvSpPr>
          <p:cNvPr id="4110" name="Line 16"/>
          <p:cNvSpPr>
            <a:spLocks noChangeShapeType="1"/>
          </p:cNvSpPr>
          <p:nvPr/>
        </p:nvSpPr>
        <p:spPr bwMode="auto">
          <a:xfrm flipH="1">
            <a:off x="1468438" y="2787650"/>
            <a:ext cx="1587" cy="3600450"/>
          </a:xfrm>
          <a:prstGeom prst="line">
            <a:avLst/>
          </a:prstGeom>
          <a:noFill/>
          <a:ln w="28575">
            <a:solidFill>
              <a:schemeClr val="tx1"/>
            </a:solidFill>
            <a:round/>
            <a:headEnd/>
            <a:tailEnd/>
          </a:ln>
        </p:spPr>
        <p:txBody>
          <a:bodyPr/>
          <a:lstStyle/>
          <a:p>
            <a:endParaRPr lang="ru-RU"/>
          </a:p>
        </p:txBody>
      </p:sp>
      <p:sp>
        <p:nvSpPr>
          <p:cNvPr id="4111" name="Text Box 17"/>
          <p:cNvSpPr txBox="1">
            <a:spLocks noChangeArrowheads="1"/>
          </p:cNvSpPr>
          <p:nvPr/>
        </p:nvSpPr>
        <p:spPr bwMode="auto">
          <a:xfrm>
            <a:off x="3268663" y="5884863"/>
            <a:ext cx="361950" cy="366712"/>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4112" name="Text Box 18"/>
          <p:cNvSpPr txBox="1">
            <a:spLocks noChangeArrowheads="1"/>
          </p:cNvSpPr>
          <p:nvPr/>
        </p:nvSpPr>
        <p:spPr bwMode="auto">
          <a:xfrm>
            <a:off x="2549525" y="5884863"/>
            <a:ext cx="361950" cy="366712"/>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10259" name="Rectangle 19"/>
          <p:cNvSpPr>
            <a:spLocks noGrp="1" noChangeArrowheads="1"/>
          </p:cNvSpPr>
          <p:nvPr>
            <p:ph type="title"/>
          </p:nvPr>
        </p:nvSpPr>
        <p:spPr/>
        <p:txBody>
          <a:bodyPr anchor="ctr"/>
          <a:lstStyle/>
          <a:p>
            <a:pPr eaLnBrk="1" hangingPunct="1">
              <a:defRPr/>
            </a:pPr>
            <a:r>
              <a:rPr lang="ru-RU" sz="3400" smtClean="0"/>
              <a:t>Логическая схема </a:t>
            </a:r>
            <a:r>
              <a:rPr lang="en-US" sz="3400" smtClean="0"/>
              <a:t/>
            </a:r>
            <a:br>
              <a:rPr lang="en-US" sz="3400" smtClean="0"/>
            </a:br>
            <a:r>
              <a:rPr lang="ru-RU" sz="3400" smtClean="0"/>
              <a:t>типа «НЕ»</a:t>
            </a:r>
            <a:r>
              <a:rPr lang="en-US" sz="3400" smtClean="0"/>
              <a:t> </a:t>
            </a:r>
            <a:r>
              <a:rPr lang="ru-RU" sz="3400" smtClean="0"/>
              <a:t>(инвертор)</a:t>
            </a:r>
          </a:p>
        </p:txBody>
      </p:sp>
      <p:sp>
        <p:nvSpPr>
          <p:cNvPr id="10260" name="Oval 20"/>
          <p:cNvSpPr>
            <a:spLocks noChangeArrowheads="1"/>
          </p:cNvSpPr>
          <p:nvPr/>
        </p:nvSpPr>
        <p:spPr bwMode="auto">
          <a:xfrm>
            <a:off x="3052763" y="63277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1" name="Oval 21"/>
          <p:cNvSpPr>
            <a:spLocks noChangeArrowheads="1"/>
          </p:cNvSpPr>
          <p:nvPr/>
        </p:nvSpPr>
        <p:spPr bwMode="auto">
          <a:xfrm>
            <a:off x="4575175" y="63182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2" name="Oval 22"/>
          <p:cNvSpPr>
            <a:spLocks noChangeArrowheads="1"/>
          </p:cNvSpPr>
          <p:nvPr/>
        </p:nvSpPr>
        <p:spPr bwMode="auto">
          <a:xfrm>
            <a:off x="4575175" y="516572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3" name="Oval 23"/>
          <p:cNvSpPr>
            <a:spLocks noChangeArrowheads="1"/>
          </p:cNvSpPr>
          <p:nvPr/>
        </p:nvSpPr>
        <p:spPr bwMode="auto">
          <a:xfrm>
            <a:off x="4578350" y="394176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4" name="Oval 24"/>
          <p:cNvSpPr>
            <a:spLocks noChangeArrowheads="1"/>
          </p:cNvSpPr>
          <p:nvPr/>
        </p:nvSpPr>
        <p:spPr bwMode="auto">
          <a:xfrm>
            <a:off x="4568825" y="2720975"/>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5" name="Oval 25"/>
          <p:cNvSpPr>
            <a:spLocks noChangeArrowheads="1"/>
          </p:cNvSpPr>
          <p:nvPr/>
        </p:nvSpPr>
        <p:spPr bwMode="auto">
          <a:xfrm>
            <a:off x="3052763" y="27178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6" name="Oval 26"/>
          <p:cNvSpPr>
            <a:spLocks noChangeArrowheads="1"/>
          </p:cNvSpPr>
          <p:nvPr/>
        </p:nvSpPr>
        <p:spPr bwMode="auto">
          <a:xfrm>
            <a:off x="1420813" y="27178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7" name="Oval 27"/>
          <p:cNvSpPr>
            <a:spLocks noChangeArrowheads="1"/>
          </p:cNvSpPr>
          <p:nvPr/>
        </p:nvSpPr>
        <p:spPr bwMode="auto">
          <a:xfrm>
            <a:off x="1406525" y="38623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8" name="Oval 28"/>
          <p:cNvSpPr>
            <a:spLocks noChangeArrowheads="1"/>
          </p:cNvSpPr>
          <p:nvPr/>
        </p:nvSpPr>
        <p:spPr bwMode="auto">
          <a:xfrm>
            <a:off x="1403350" y="509270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69" name="Oval 29"/>
          <p:cNvSpPr>
            <a:spLocks noChangeArrowheads="1"/>
          </p:cNvSpPr>
          <p:nvPr/>
        </p:nvSpPr>
        <p:spPr bwMode="auto">
          <a:xfrm>
            <a:off x="1406525" y="6318250"/>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grpSp>
        <p:nvGrpSpPr>
          <p:cNvPr id="4124" name="Group 41"/>
          <p:cNvGrpSpPr>
            <a:grpSpLocks/>
          </p:cNvGrpSpPr>
          <p:nvPr/>
        </p:nvGrpSpPr>
        <p:grpSpPr bwMode="auto">
          <a:xfrm>
            <a:off x="5513388" y="4508500"/>
            <a:ext cx="504825" cy="576263"/>
            <a:chOff x="2018" y="436"/>
            <a:chExt cx="318" cy="318"/>
          </a:xfrm>
        </p:grpSpPr>
        <p:sp>
          <p:nvSpPr>
            <p:cNvPr id="4153" name="Line 42"/>
            <p:cNvSpPr>
              <a:spLocks noChangeShapeType="1"/>
            </p:cNvSpPr>
            <p:nvPr/>
          </p:nvSpPr>
          <p:spPr bwMode="auto">
            <a:xfrm>
              <a:off x="2018" y="482"/>
              <a:ext cx="0" cy="227"/>
            </a:xfrm>
            <a:prstGeom prst="line">
              <a:avLst/>
            </a:prstGeom>
            <a:noFill/>
            <a:ln w="28575">
              <a:solidFill>
                <a:schemeClr val="tx1"/>
              </a:solidFill>
              <a:round/>
              <a:headEnd/>
              <a:tailEnd/>
            </a:ln>
          </p:spPr>
          <p:txBody>
            <a:bodyPr/>
            <a:lstStyle/>
            <a:p>
              <a:endParaRPr lang="ru-RU"/>
            </a:p>
          </p:txBody>
        </p:sp>
        <p:sp>
          <p:nvSpPr>
            <p:cNvPr id="4154" name="Line 43"/>
            <p:cNvSpPr>
              <a:spLocks noChangeShapeType="1"/>
            </p:cNvSpPr>
            <p:nvPr/>
          </p:nvSpPr>
          <p:spPr bwMode="auto">
            <a:xfrm>
              <a:off x="2064" y="436"/>
              <a:ext cx="0" cy="318"/>
            </a:xfrm>
            <a:prstGeom prst="line">
              <a:avLst/>
            </a:prstGeom>
            <a:noFill/>
            <a:ln w="28575">
              <a:solidFill>
                <a:schemeClr val="tx1"/>
              </a:solidFill>
              <a:round/>
              <a:headEnd/>
              <a:tailEnd/>
            </a:ln>
          </p:spPr>
          <p:txBody>
            <a:bodyPr/>
            <a:lstStyle/>
            <a:p>
              <a:endParaRPr lang="ru-RU"/>
            </a:p>
          </p:txBody>
        </p:sp>
        <p:sp>
          <p:nvSpPr>
            <p:cNvPr id="4155" name="Line 44"/>
            <p:cNvSpPr>
              <a:spLocks noChangeShapeType="1"/>
            </p:cNvSpPr>
            <p:nvPr/>
          </p:nvSpPr>
          <p:spPr bwMode="auto">
            <a:xfrm>
              <a:off x="2290" y="482"/>
              <a:ext cx="0" cy="227"/>
            </a:xfrm>
            <a:prstGeom prst="line">
              <a:avLst/>
            </a:prstGeom>
            <a:noFill/>
            <a:ln w="28575">
              <a:solidFill>
                <a:schemeClr val="tx1"/>
              </a:solidFill>
              <a:round/>
              <a:headEnd/>
              <a:tailEnd/>
            </a:ln>
          </p:spPr>
          <p:txBody>
            <a:bodyPr/>
            <a:lstStyle/>
            <a:p>
              <a:endParaRPr lang="ru-RU"/>
            </a:p>
          </p:txBody>
        </p:sp>
        <p:sp>
          <p:nvSpPr>
            <p:cNvPr id="4156" name="Line 45"/>
            <p:cNvSpPr>
              <a:spLocks noChangeShapeType="1"/>
            </p:cNvSpPr>
            <p:nvPr/>
          </p:nvSpPr>
          <p:spPr bwMode="auto">
            <a:xfrm>
              <a:off x="2336" y="436"/>
              <a:ext cx="0" cy="318"/>
            </a:xfrm>
            <a:prstGeom prst="line">
              <a:avLst/>
            </a:prstGeom>
            <a:noFill/>
            <a:ln w="28575">
              <a:solidFill>
                <a:schemeClr val="tx1"/>
              </a:solidFill>
              <a:round/>
              <a:headEnd/>
              <a:tailEnd/>
            </a:ln>
          </p:spPr>
          <p:txBody>
            <a:bodyPr/>
            <a:lstStyle/>
            <a:p>
              <a:endParaRPr lang="ru-RU"/>
            </a:p>
          </p:txBody>
        </p:sp>
        <p:sp>
          <p:nvSpPr>
            <p:cNvPr id="4157" name="Line 46"/>
            <p:cNvSpPr>
              <a:spLocks noChangeShapeType="1"/>
            </p:cNvSpPr>
            <p:nvPr/>
          </p:nvSpPr>
          <p:spPr bwMode="auto">
            <a:xfrm>
              <a:off x="2064" y="596"/>
              <a:ext cx="226" cy="0"/>
            </a:xfrm>
            <a:prstGeom prst="line">
              <a:avLst/>
            </a:prstGeom>
            <a:noFill/>
            <a:ln w="28575">
              <a:solidFill>
                <a:schemeClr val="tx1"/>
              </a:solidFill>
              <a:prstDash val="dash"/>
              <a:round/>
              <a:headEnd/>
              <a:tailEnd/>
            </a:ln>
          </p:spPr>
          <p:txBody>
            <a:bodyPr/>
            <a:lstStyle/>
            <a:p>
              <a:endParaRPr lang="ru-RU"/>
            </a:p>
          </p:txBody>
        </p:sp>
      </p:grpSp>
      <p:sp>
        <p:nvSpPr>
          <p:cNvPr id="4125" name="Line 47"/>
          <p:cNvSpPr>
            <a:spLocks noChangeShapeType="1"/>
          </p:cNvSpPr>
          <p:nvPr/>
        </p:nvSpPr>
        <p:spPr bwMode="auto">
          <a:xfrm flipH="1">
            <a:off x="4913313" y="4797425"/>
            <a:ext cx="576262" cy="0"/>
          </a:xfrm>
          <a:prstGeom prst="line">
            <a:avLst/>
          </a:prstGeom>
          <a:noFill/>
          <a:ln w="28575">
            <a:solidFill>
              <a:schemeClr val="tx1"/>
            </a:solidFill>
            <a:round/>
            <a:headEnd/>
            <a:tailEnd/>
          </a:ln>
        </p:spPr>
        <p:txBody>
          <a:bodyPr/>
          <a:lstStyle/>
          <a:p>
            <a:endParaRPr lang="ru-RU"/>
          </a:p>
        </p:txBody>
      </p:sp>
      <p:sp>
        <p:nvSpPr>
          <p:cNvPr id="4126" name="Line 48"/>
          <p:cNvSpPr>
            <a:spLocks noChangeShapeType="1"/>
          </p:cNvSpPr>
          <p:nvPr/>
        </p:nvSpPr>
        <p:spPr bwMode="auto">
          <a:xfrm flipH="1" flipV="1">
            <a:off x="5992813" y="4795838"/>
            <a:ext cx="488950" cy="1587"/>
          </a:xfrm>
          <a:prstGeom prst="line">
            <a:avLst/>
          </a:prstGeom>
          <a:noFill/>
          <a:ln w="28575">
            <a:solidFill>
              <a:schemeClr val="tx1"/>
            </a:solidFill>
            <a:round/>
            <a:headEnd/>
            <a:tailEnd/>
          </a:ln>
        </p:spPr>
        <p:txBody>
          <a:bodyPr/>
          <a:lstStyle/>
          <a:p>
            <a:endParaRPr lang="ru-RU"/>
          </a:p>
        </p:txBody>
      </p:sp>
      <p:sp>
        <p:nvSpPr>
          <p:cNvPr id="4127" name="Text Box 49"/>
          <p:cNvSpPr txBox="1">
            <a:spLocks noChangeArrowheads="1"/>
          </p:cNvSpPr>
          <p:nvPr/>
        </p:nvSpPr>
        <p:spPr bwMode="auto">
          <a:xfrm>
            <a:off x="5919788" y="4292600"/>
            <a:ext cx="361950" cy="366713"/>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4128" name="Text Box 50"/>
          <p:cNvSpPr txBox="1">
            <a:spLocks noChangeArrowheads="1"/>
          </p:cNvSpPr>
          <p:nvPr/>
        </p:nvSpPr>
        <p:spPr bwMode="auto">
          <a:xfrm>
            <a:off x="5200650" y="4292600"/>
            <a:ext cx="361950" cy="366713"/>
          </a:xfrm>
          <a:prstGeom prst="rect">
            <a:avLst/>
          </a:prstGeom>
          <a:noFill/>
          <a:ln w="9525">
            <a:noFill/>
            <a:miter lim="800000"/>
            <a:headEnd/>
            <a:tailEnd/>
          </a:ln>
        </p:spPr>
        <p:txBody>
          <a:bodyPr>
            <a:spAutoFit/>
          </a:bodyPr>
          <a:lstStyle/>
          <a:p>
            <a:pPr algn="ctr">
              <a:spcBef>
                <a:spcPct val="50000"/>
              </a:spcBef>
            </a:pPr>
            <a:r>
              <a:rPr lang="en-US" b="1"/>
              <a:t>-</a:t>
            </a:r>
            <a:endParaRPr lang="ru-RU" b="1"/>
          </a:p>
        </p:txBody>
      </p:sp>
      <p:sp>
        <p:nvSpPr>
          <p:cNvPr id="4129" name="Line 55"/>
          <p:cNvSpPr>
            <a:spLocks noChangeShapeType="1"/>
          </p:cNvSpPr>
          <p:nvPr/>
        </p:nvSpPr>
        <p:spPr bwMode="auto">
          <a:xfrm flipH="1" flipV="1">
            <a:off x="4913313" y="3284538"/>
            <a:ext cx="1584325" cy="0"/>
          </a:xfrm>
          <a:prstGeom prst="line">
            <a:avLst/>
          </a:prstGeom>
          <a:noFill/>
          <a:ln w="28575">
            <a:solidFill>
              <a:schemeClr val="tx1"/>
            </a:solidFill>
            <a:round/>
            <a:headEnd/>
            <a:tailEnd/>
          </a:ln>
        </p:spPr>
        <p:txBody>
          <a:bodyPr/>
          <a:lstStyle/>
          <a:p>
            <a:endParaRPr lang="ru-RU"/>
          </a:p>
        </p:txBody>
      </p:sp>
      <p:sp>
        <p:nvSpPr>
          <p:cNvPr id="4130" name="Line 56"/>
          <p:cNvSpPr>
            <a:spLocks noChangeShapeType="1"/>
          </p:cNvSpPr>
          <p:nvPr/>
        </p:nvSpPr>
        <p:spPr bwMode="auto">
          <a:xfrm flipH="1">
            <a:off x="6497638" y="3284538"/>
            <a:ext cx="0" cy="1512887"/>
          </a:xfrm>
          <a:prstGeom prst="line">
            <a:avLst/>
          </a:prstGeom>
          <a:noFill/>
          <a:ln w="28575">
            <a:solidFill>
              <a:schemeClr val="tx1"/>
            </a:solidFill>
            <a:round/>
            <a:headEnd/>
            <a:tailEnd/>
          </a:ln>
        </p:spPr>
        <p:txBody>
          <a:bodyPr/>
          <a:lstStyle/>
          <a:p>
            <a:endParaRPr lang="ru-RU"/>
          </a:p>
        </p:txBody>
      </p:sp>
      <p:sp>
        <p:nvSpPr>
          <p:cNvPr id="10297" name="Oval 57"/>
          <p:cNvSpPr>
            <a:spLocks noChangeArrowheads="1"/>
          </p:cNvSpPr>
          <p:nvPr/>
        </p:nvSpPr>
        <p:spPr bwMode="auto">
          <a:xfrm>
            <a:off x="6430963" y="47259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98" name="Oval 58"/>
          <p:cNvSpPr>
            <a:spLocks noChangeArrowheads="1"/>
          </p:cNvSpPr>
          <p:nvPr/>
        </p:nvSpPr>
        <p:spPr bwMode="auto">
          <a:xfrm>
            <a:off x="6424613" y="3224213"/>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299" name="Oval 59"/>
          <p:cNvSpPr>
            <a:spLocks noChangeArrowheads="1"/>
          </p:cNvSpPr>
          <p:nvPr/>
        </p:nvSpPr>
        <p:spPr bwMode="auto">
          <a:xfrm>
            <a:off x="4878388" y="322103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10300" name="Oval 60"/>
          <p:cNvSpPr>
            <a:spLocks noChangeArrowheads="1"/>
          </p:cNvSpPr>
          <p:nvPr/>
        </p:nvSpPr>
        <p:spPr bwMode="auto">
          <a:xfrm>
            <a:off x="4864100" y="4725988"/>
            <a:ext cx="120650" cy="133350"/>
          </a:xfrm>
          <a:prstGeom prst="ellipse">
            <a:avLst/>
          </a:prstGeom>
          <a:solidFill>
            <a:srgbClr val="FF0000"/>
          </a:solidFill>
          <a:ln w="9525">
            <a:solidFill>
              <a:schemeClr val="tx1"/>
            </a:solidFill>
            <a:round/>
            <a:headEnd/>
            <a:tailEnd/>
          </a:ln>
        </p:spPr>
        <p:txBody>
          <a:bodyPr wrap="none" anchor="ctr"/>
          <a:lstStyle/>
          <a:p>
            <a:endParaRPr lang="ru-RU"/>
          </a:p>
        </p:txBody>
      </p:sp>
      <p:sp>
        <p:nvSpPr>
          <p:cNvPr id="4135" name="Rectangle 65"/>
          <p:cNvSpPr>
            <a:spLocks noChangeArrowheads="1"/>
          </p:cNvSpPr>
          <p:nvPr/>
        </p:nvSpPr>
        <p:spPr bwMode="auto">
          <a:xfrm>
            <a:off x="3197225" y="3846513"/>
            <a:ext cx="1193800" cy="519112"/>
          </a:xfrm>
          <a:prstGeom prst="rect">
            <a:avLst/>
          </a:prstGeom>
          <a:noFill/>
          <a:ln w="9525">
            <a:noFill/>
            <a:miter lim="800000"/>
            <a:headEnd/>
            <a:tailEnd/>
          </a:ln>
        </p:spPr>
        <p:txBody>
          <a:bodyPr wrap="none">
            <a:spAutoFit/>
          </a:bodyPr>
          <a:lstStyle/>
          <a:p>
            <a:r>
              <a:rPr lang="ru-RU" sz="2800" b="1"/>
              <a:t>¬1 = 0</a:t>
            </a:r>
          </a:p>
        </p:txBody>
      </p:sp>
      <p:sp>
        <p:nvSpPr>
          <p:cNvPr id="4136" name="Text Box 67"/>
          <p:cNvSpPr txBox="1">
            <a:spLocks noChangeArrowheads="1"/>
          </p:cNvSpPr>
          <p:nvPr/>
        </p:nvSpPr>
        <p:spPr bwMode="auto">
          <a:xfrm>
            <a:off x="5141913" y="3835400"/>
            <a:ext cx="288925" cy="457200"/>
          </a:xfrm>
          <a:prstGeom prst="rect">
            <a:avLst/>
          </a:prstGeom>
          <a:noFill/>
          <a:ln w="9525">
            <a:noFill/>
            <a:miter lim="800000"/>
            <a:headEnd/>
            <a:tailEnd/>
          </a:ln>
        </p:spPr>
        <p:txBody>
          <a:bodyPr>
            <a:spAutoFit/>
          </a:bodyPr>
          <a:lstStyle/>
          <a:p>
            <a:pPr algn="ctr">
              <a:spcBef>
                <a:spcPct val="50000"/>
              </a:spcBef>
            </a:pPr>
            <a:r>
              <a:rPr lang="en-US" sz="2400" b="1"/>
              <a:t>1</a:t>
            </a:r>
            <a:endParaRPr lang="ru-RU" sz="2400" b="1"/>
          </a:p>
        </p:txBody>
      </p:sp>
      <p:sp>
        <p:nvSpPr>
          <p:cNvPr id="4137" name="AutoShape 32"/>
          <p:cNvSpPr>
            <a:spLocks noChangeArrowheads="1"/>
          </p:cNvSpPr>
          <p:nvPr/>
        </p:nvSpPr>
        <p:spPr bwMode="auto">
          <a:xfrm>
            <a:off x="2692400" y="2354263"/>
            <a:ext cx="863600" cy="866775"/>
          </a:xfrm>
          <a:prstGeom prst="flowChartSummingJunction">
            <a:avLst/>
          </a:prstGeom>
          <a:solidFill>
            <a:srgbClr val="FFCC00"/>
          </a:solidFill>
          <a:ln w="28575">
            <a:solidFill>
              <a:schemeClr val="tx1"/>
            </a:solidFill>
            <a:round/>
            <a:headEnd/>
            <a:tailEnd/>
          </a:ln>
        </p:spPr>
        <p:txBody>
          <a:bodyPr wrap="none" anchor="ctr"/>
          <a:lstStyle/>
          <a:p>
            <a:endParaRPr lang="ru-RU"/>
          </a:p>
        </p:txBody>
      </p:sp>
      <p:graphicFrame>
        <p:nvGraphicFramePr>
          <p:cNvPr id="3154" name="Group 82"/>
          <p:cNvGraphicFramePr>
            <a:graphicFrameLocks noGrp="1"/>
          </p:cNvGraphicFramePr>
          <p:nvPr/>
        </p:nvGraphicFramePr>
        <p:xfrm>
          <a:off x="7164388" y="3429000"/>
          <a:ext cx="1368425" cy="1463040"/>
        </p:xfrm>
        <a:graphic>
          <a:graphicData uri="http://schemas.openxmlformats.org/drawingml/2006/table">
            <a:tbl>
              <a:tblPr/>
              <a:tblGrid>
                <a:gridCol w="503237"/>
                <a:gridCol w="865188"/>
              </a:tblGrid>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charset="0"/>
                        </a:rPr>
                        <a:t>A</a:t>
                      </a:r>
                      <a:endParaRPr kumimoji="0" lang="ru-RU" sz="26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1" i="0" u="none" strike="noStrike" cap="none" normalizeH="0" baseline="0" smtClean="0">
                          <a:ln>
                            <a:noFill/>
                          </a:ln>
                          <a:solidFill>
                            <a:schemeClr val="tx1"/>
                          </a:solidFill>
                          <a:effectLst/>
                          <a:latin typeface="Arial"/>
                          <a:cs typeface="Times New Roman" pitchFamily="18" charset="0"/>
                        </a:rPr>
                        <a:t>¬</a:t>
                      </a:r>
                      <a:r>
                        <a:rPr kumimoji="0" lang="en-US" sz="2600" b="1" i="0" u="none" strike="noStrike" cap="none" normalizeH="0" baseline="0" smtClean="0">
                          <a:ln>
                            <a:noFill/>
                          </a:ln>
                          <a:solidFill>
                            <a:schemeClr val="tx1"/>
                          </a:solidFill>
                          <a:effectLst/>
                          <a:latin typeface="Arial" charset="0"/>
                        </a:rPr>
                        <a:t>A</a:t>
                      </a:r>
                      <a:endParaRPr kumimoji="0" lang="ru-RU" sz="26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0</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smtClean="0">
                          <a:ln>
                            <a:noFill/>
                          </a:ln>
                          <a:solidFill>
                            <a:schemeClr val="tx1"/>
                          </a:solidFill>
                          <a:effectLst/>
                          <a:latin typeface="Arial" charset="0"/>
                        </a:rPr>
                        <a:t>1</a:t>
                      </a:r>
                      <a:endParaRPr kumimoji="0" lang="ru-RU" sz="2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0</a:t>
                      </a:r>
                      <a:endParaRPr kumimoji="0" lang="ru-RU" sz="26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55" name="Text Box 83"/>
          <p:cNvSpPr txBox="1">
            <a:spLocks noChangeArrowheads="1"/>
          </p:cNvSpPr>
          <p:nvPr/>
        </p:nvSpPr>
        <p:spPr bwMode="auto">
          <a:xfrm>
            <a:off x="4716463" y="1674813"/>
            <a:ext cx="3948112" cy="701675"/>
          </a:xfrm>
          <a:prstGeom prst="rect">
            <a:avLst/>
          </a:prstGeom>
          <a:noFill/>
          <a:ln w="28575">
            <a:noFill/>
            <a:miter lim="800000"/>
            <a:headEnd/>
            <a:tailEnd type="none" w="med" len="lg"/>
          </a:ln>
          <a:effectLst/>
        </p:spPr>
        <p:txBody>
          <a:bodyPr wrap="none">
            <a:spAutoFit/>
          </a:bodyPr>
          <a:lstStyle/>
          <a:p>
            <a:pPr algn="r">
              <a:defRPr/>
            </a:pPr>
            <a:r>
              <a:rPr lang="ru-RU" sz="2000">
                <a:effectLst>
                  <a:outerShdw blurRad="38100" dist="38100" dir="2700000" algn="tl">
                    <a:srgbClr val="C0C0C0"/>
                  </a:outerShdw>
                </a:effectLst>
              </a:rPr>
              <a:t>Электрическая цепь с одним</a:t>
            </a:r>
            <a:br>
              <a:rPr lang="ru-RU" sz="2000">
                <a:effectLst>
                  <a:outerShdw blurRad="38100" dist="38100" dir="2700000" algn="tl">
                    <a:srgbClr val="C0C0C0"/>
                  </a:outerShdw>
                </a:effectLst>
              </a:rPr>
            </a:br>
            <a:r>
              <a:rPr lang="ru-RU" sz="2000">
                <a:effectLst>
                  <a:outerShdw blurRad="38100" dist="38100" dir="2700000" algn="tl">
                    <a:srgbClr val="C0C0C0"/>
                  </a:outerShdw>
                </a:effectLst>
              </a:rPr>
              <a:t>автоматическим выключателем</a:t>
            </a:r>
          </a:p>
        </p:txBody>
      </p:sp>
    </p:spTree>
    <p:controls>
      <p:control spid="4098" name="PC1" r:id="rId2" imgW="289440" imgH="289440"/>
      <p:control spid="4099" name="PC0" r:id="rId3" imgW="289440" imgH="289440"/>
      <p:control spid="4100" name="KL1" r:id="rId4" imgW="571680" imgH="579240"/>
    </p:controls>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path" presetSubtype="0" repeatCount="indefinite" fill="hold" grpId="0" nodeType="withEffect">
                                  <p:stCondLst>
                                    <p:cond delay="0"/>
                                  </p:stCondLst>
                                  <p:childTnLst>
                                    <p:animMotion origin="layout" path="M 0.00035 0.00024 L -0.17986 -0.00069 L -0.17934 -0.525 L 0.16719 -0.525 L 0.16719 0.00024 L -0.0007 -4.07407E-6 " pathEditMode="relative" rAng="0" ptsTypes="FAFFFF">
                                      <p:cBhvr>
                                        <p:cTn id="6" dur="2000" spd="-100000" fill="hold"/>
                                        <p:tgtEl>
                                          <p:spTgt spid="10260"/>
                                        </p:tgtEl>
                                        <p:attrNameLst>
                                          <p:attrName>ppt_x</p:attrName>
                                          <p:attrName>ppt_y</p:attrName>
                                        </p:attrNameLst>
                                      </p:cBhvr>
                                      <p:rCtr x="-700" y="-26300"/>
                                    </p:animMotion>
                                  </p:childTnLst>
                                </p:cTn>
                              </p:par>
                              <p:par>
                                <p:cTn id="7" presetID="7" presetClass="path" presetSubtype="0" repeatCount="indefinite" fill="hold" grpId="0" nodeType="withEffect">
                                  <p:stCondLst>
                                    <p:cond delay="0"/>
                                  </p:stCondLst>
                                  <p:childTnLst>
                                    <p:animMotion origin="layout" path="M -0.00052 -3.33333E-6 L -0.34687 -3.33333E-6 L -0.34635 -0.5243 L 0.00018 -0.5243 L 0.00018 0.00093 L -1.66667E-6 -3.33333E-6 " pathEditMode="relative" rAng="0" ptsTypes="FAFFFF">
                                      <p:cBhvr>
                                        <p:cTn id="8" dur="2000" spd="-100000" fill="hold"/>
                                        <p:tgtEl>
                                          <p:spTgt spid="10261"/>
                                        </p:tgtEl>
                                        <p:attrNameLst>
                                          <p:attrName>ppt_x</p:attrName>
                                          <p:attrName>ppt_y</p:attrName>
                                        </p:attrNameLst>
                                      </p:cBhvr>
                                      <p:rCtr x="-17300" y="-26200"/>
                                    </p:animMotion>
                                  </p:childTnLst>
                                </p:cTn>
                              </p:par>
                              <p:par>
                                <p:cTn id="9" presetID="7" presetClass="path" presetSubtype="0" repeatCount="indefinite" fill="hold" grpId="0" nodeType="withEffect">
                                  <p:stCondLst>
                                    <p:cond delay="0"/>
                                  </p:stCondLst>
                                  <p:childTnLst>
                                    <p:animMotion origin="layout" path="M -0.00035 -0.00093 L -0.00104 0.16852 L -0.34687 0.16759 L -0.34531 -0.35625 L 0.00052 -0.35625 L -0.00035 -0.00093 " pathEditMode="relative" rAng="0" ptsTypes="FAAFFF">
                                      <p:cBhvr>
                                        <p:cTn id="10" dur="2000" spd="-100000" fill="hold"/>
                                        <p:tgtEl>
                                          <p:spTgt spid="10262"/>
                                        </p:tgtEl>
                                        <p:attrNameLst>
                                          <p:attrName>ppt_x</p:attrName>
                                          <p:attrName>ppt_y</p:attrName>
                                        </p:attrNameLst>
                                      </p:cBhvr>
                                      <p:rCtr x="-17300" y="-9300"/>
                                    </p:animMotion>
                                  </p:childTnLst>
                                </p:cTn>
                              </p:par>
                              <p:par>
                                <p:cTn id="11" presetID="7" presetClass="path" presetSubtype="0" repeatCount="indefinite" fill="hold" grpId="0" nodeType="withEffect">
                                  <p:stCondLst>
                                    <p:cond delay="0"/>
                                  </p:stCondLst>
                                  <p:childTnLst>
                                    <p:animMotion origin="layout" path="M -0.0007 -0.00024 L 1.11111E-6 0.34699 L -0.34722 0.34513 L -0.34618 -0.17778 L 0.00035 -0.17778 L -0.0007 -0.00116 " pathEditMode="relative" rAng="0" ptsTypes="FAAFFF">
                                      <p:cBhvr>
                                        <p:cTn id="12" dur="2000" spd="-100000" fill="hold"/>
                                        <p:tgtEl>
                                          <p:spTgt spid="10263"/>
                                        </p:tgtEl>
                                        <p:attrNameLst>
                                          <p:attrName>ppt_x</p:attrName>
                                          <p:attrName>ppt_y</p:attrName>
                                        </p:attrNameLst>
                                      </p:cBhvr>
                                      <p:rCtr x="-17300" y="8500"/>
                                    </p:animMotion>
                                  </p:childTnLst>
                                </p:cTn>
                              </p:par>
                              <p:par>
                                <p:cTn id="13" presetID="7" presetClass="path" presetSubtype="0" repeatCount="indefinite" fill="hold" grpId="0" nodeType="withEffect">
                                  <p:stCondLst>
                                    <p:cond delay="0"/>
                                  </p:stCondLst>
                                  <p:childTnLst>
                                    <p:animMotion origin="layout" path="M 1.11022E-16 0.00232 L 0.00069 0.52616 L -0.34583 0.52454 L -0.34653 -0.00046 L 1.11022E-16 0.00139 " pathEditMode="relative" rAng="0" ptsTypes="FAAFF">
                                      <p:cBhvr>
                                        <p:cTn id="14" dur="2000" spd="-100000" fill="hold"/>
                                        <p:tgtEl>
                                          <p:spTgt spid="10264"/>
                                        </p:tgtEl>
                                        <p:attrNameLst>
                                          <p:attrName>ppt_x</p:attrName>
                                          <p:attrName>ppt_y</p:attrName>
                                        </p:attrNameLst>
                                      </p:cBhvr>
                                      <p:rCtr x="-17300" y="26000"/>
                                    </p:animMotion>
                                  </p:childTnLst>
                                </p:cTn>
                              </p:par>
                              <p:par>
                                <p:cTn id="15" presetID="7" presetClass="path" presetSubtype="0" repeatCount="indefinite" fill="hold" grpId="0" nodeType="withEffect">
                                  <p:stCondLst>
                                    <p:cond delay="0"/>
                                  </p:stCondLst>
                                  <p:childTnLst>
                                    <p:animMotion origin="layout" path="M -0.00052 -0.00046 L 0.16545 0.00047 L 0.16614 0.52547 L -0.17969 0.52361 L -0.18038 -0.00046 L -0.00052 -0.00046 " pathEditMode="relative" rAng="0" ptsTypes="FAAAFF">
                                      <p:cBhvr>
                                        <p:cTn id="16" dur="2000" spd="-100000" fill="hold"/>
                                        <p:tgtEl>
                                          <p:spTgt spid="10265"/>
                                        </p:tgtEl>
                                        <p:attrNameLst>
                                          <p:attrName>ppt_x</p:attrName>
                                          <p:attrName>ppt_y</p:attrName>
                                        </p:attrNameLst>
                                      </p:cBhvr>
                                      <p:rCtr x="-700" y="26300"/>
                                    </p:animMotion>
                                  </p:childTnLst>
                                </p:cTn>
                              </p:par>
                              <p:par>
                                <p:cTn id="17" presetID="7" presetClass="path" presetSubtype="0" repeatCount="indefinite" fill="hold" grpId="0" nodeType="withEffect">
                                  <p:stCondLst>
                                    <p:cond delay="0"/>
                                  </p:stCondLst>
                                  <p:childTnLst>
                                    <p:animMotion origin="layout" path="M -1.94444E-6 -2.22222E-6 L 0.34618 -2.22222E-6 L 0.34566 0.52431 L -0.00069 0.52431 L -0.00069 -0.00092 L -0.00052 -2.22222E-6 " pathEditMode="relative" rAng="10800000" ptsTypes="FAFFFF">
                                      <p:cBhvr>
                                        <p:cTn id="18" dur="2000" spd="-100000" fill="hold"/>
                                        <p:tgtEl>
                                          <p:spTgt spid="10266"/>
                                        </p:tgtEl>
                                        <p:attrNameLst>
                                          <p:attrName>ppt_x</p:attrName>
                                          <p:attrName>ppt_y</p:attrName>
                                        </p:attrNameLst>
                                      </p:cBhvr>
                                      <p:rCtr x="17300" y="26200"/>
                                    </p:animMotion>
                                  </p:childTnLst>
                                </p:cTn>
                              </p:par>
                              <p:par>
                                <p:cTn id="19" presetID="7" presetClass="path" presetSubtype="0" repeatCount="indefinite" fill="hold" grpId="0" nodeType="withEffect">
                                  <p:stCondLst>
                                    <p:cond delay="0"/>
                                  </p:stCondLst>
                                  <p:childTnLst>
                                    <p:animMotion origin="layout" path="M 0.00017 0.00139 L 0.00017 -0.16898 L 0.34652 -0.16597 L 0.34652 0.35996 L 0.00034 0.3581 L 0.00017 0.00139 " pathEditMode="relative" rAng="0" ptsTypes="FAAFFF">
                                      <p:cBhvr>
                                        <p:cTn id="20" dur="2000" spd="-100000" fill="hold"/>
                                        <p:tgtEl>
                                          <p:spTgt spid="10267"/>
                                        </p:tgtEl>
                                        <p:attrNameLst>
                                          <p:attrName>ppt_x</p:attrName>
                                          <p:attrName>ppt_y</p:attrName>
                                        </p:attrNameLst>
                                      </p:cBhvr>
                                      <p:rCtr x="17300" y="9400"/>
                                    </p:animMotion>
                                  </p:childTnLst>
                                </p:cTn>
                              </p:par>
                              <p:par>
                                <p:cTn id="21" presetID="7" presetClass="path" presetSubtype="0" repeatCount="indefinite" fill="hold" grpId="0" nodeType="withEffect">
                                  <p:stCondLst>
                                    <p:cond delay="0"/>
                                  </p:stCondLst>
                                  <p:childTnLst>
                                    <p:animMotion origin="layout" path="M 8.33333E-7 6.93642E-7 L -0.0007 -0.34728 L 0.34653 -0.34543 L 0.34549 0.17757 L -0.00104 0.17757 L 8.33333E-7 0.00092 " pathEditMode="relative" rAng="10800000" ptsTypes="FAAFFF">
                                      <p:cBhvr>
                                        <p:cTn id="22" dur="2000" spd="-100000" fill="hold"/>
                                        <p:tgtEl>
                                          <p:spTgt spid="10268"/>
                                        </p:tgtEl>
                                        <p:attrNameLst>
                                          <p:attrName>ppt_x</p:attrName>
                                          <p:attrName>ppt_y</p:attrName>
                                        </p:attrNameLst>
                                      </p:cBhvr>
                                      <p:rCtr x="17300" y="-8500"/>
                                    </p:animMotion>
                                  </p:childTnLst>
                                </p:cTn>
                              </p:par>
                              <p:par>
                                <p:cTn id="23" presetID="7" presetClass="path" presetSubtype="0" repeatCount="indefinite" fill="hold" grpId="0" nodeType="withEffect">
                                  <p:stCondLst>
                                    <p:cond delay="0"/>
                                  </p:stCondLst>
                                  <p:childTnLst>
                                    <p:animMotion origin="layout" path="M 0.00157 -0.00069 L 0.00087 -0.52453 L 0.3474 -0.52291 L 0.34809 0.00209 L 0.00157 -3.33333E-6 " pathEditMode="relative" rAng="10800000" ptsTypes="FAAFF">
                                      <p:cBhvr>
                                        <p:cTn id="24" dur="2000" spd="-100000" fill="hold"/>
                                        <p:tgtEl>
                                          <p:spTgt spid="10269"/>
                                        </p:tgtEl>
                                        <p:attrNameLst>
                                          <p:attrName>ppt_x</p:attrName>
                                          <p:attrName>ppt_y</p:attrName>
                                        </p:attrNameLst>
                                      </p:cBhvr>
                                      <p:rCtr x="17300" y="-26000"/>
                                    </p:animMotion>
                                  </p:childTnLst>
                                </p:cTn>
                              </p:par>
                              <p:par>
                                <p:cTn id="25" presetID="7" presetClass="path" presetSubtype="0" repeatCount="indefinite" fill="hold" grpId="0" nodeType="withEffect">
                                  <p:stCondLst>
                                    <p:cond delay="0"/>
                                  </p:stCondLst>
                                  <p:childTnLst>
                                    <p:animMotion origin="layout" path="M -0.00017 0.00047 L -0.17257 0.00047 L -0.17239 -0.2199 L 0.00018 -0.2199 L 0.00018 0.00093 L -1.94444E-6 0.00047 " pathEditMode="relative" rAng="0" ptsTypes="FAFFFF">
                                      <p:cBhvr>
                                        <p:cTn id="26" dur="1000" spd="-100000" fill="hold"/>
                                        <p:tgtEl>
                                          <p:spTgt spid="10297"/>
                                        </p:tgtEl>
                                        <p:attrNameLst>
                                          <p:attrName>ppt_x</p:attrName>
                                          <p:attrName>ppt_y</p:attrName>
                                        </p:attrNameLst>
                                      </p:cBhvr>
                                      <p:rCtr x="-8600" y="-11000"/>
                                    </p:animMotion>
                                  </p:childTnLst>
                                </p:cTn>
                              </p:par>
                              <p:par>
                                <p:cTn id="27" presetID="7" presetClass="path" presetSubtype="0" repeatCount="indefinite" fill="hold" grpId="0" nodeType="withEffect">
                                  <p:stCondLst>
                                    <p:cond delay="0"/>
                                  </p:stCondLst>
                                  <p:childTnLst>
                                    <p:animMotion origin="layout" path="M -4.72222E-6 4.44444E-6 L 0.00035 0.21898 L -0.17204 0.21828 L -0.17222 -0.00116 L -4.72222E-6 -0.00047 " pathEditMode="relative" rAng="0" ptsTypes="FAAFF">
                                      <p:cBhvr>
                                        <p:cTn id="28" dur="1000" spd="-100000" fill="hold"/>
                                        <p:tgtEl>
                                          <p:spTgt spid="10298"/>
                                        </p:tgtEl>
                                        <p:attrNameLst>
                                          <p:attrName>ppt_x</p:attrName>
                                          <p:attrName>ppt_y</p:attrName>
                                        </p:attrNameLst>
                                      </p:cBhvr>
                                      <p:rCtr x="-8600" y="10900"/>
                                    </p:animMotion>
                                  </p:childTnLst>
                                </p:cTn>
                              </p:par>
                              <p:par>
                                <p:cTn id="29" presetID="7" presetClass="path" presetSubtype="0" repeatCount="indefinite" fill="hold" grpId="0" nodeType="withEffect">
                                  <p:stCondLst>
                                    <p:cond delay="0"/>
                                  </p:stCondLst>
                                  <p:childTnLst>
                                    <p:animMotion origin="layout" path="M -0.00069 -0.00023 L 0.17049 -0.00023 L 0.17031 0.22014 L -0.00104 0.22014 L -0.00104 -0.0007 L -0.00087 -0.00023 " pathEditMode="relative" rAng="10800000" ptsTypes="FAFFFF">
                                      <p:cBhvr>
                                        <p:cTn id="30" dur="1000" spd="-100000" fill="hold"/>
                                        <p:tgtEl>
                                          <p:spTgt spid="10299"/>
                                        </p:tgtEl>
                                        <p:attrNameLst>
                                          <p:attrName>ppt_x</p:attrName>
                                          <p:attrName>ppt_y</p:attrName>
                                        </p:attrNameLst>
                                      </p:cBhvr>
                                      <p:rCtr x="8500" y="11000"/>
                                    </p:animMotion>
                                  </p:childTnLst>
                                </p:cTn>
                              </p:par>
                              <p:par>
                                <p:cTn id="31" presetID="7" presetClass="path" presetSubtype="0" repeatCount="indefinite" fill="hold" grpId="0" nodeType="withEffect">
                                  <p:stCondLst>
                                    <p:cond delay="0"/>
                                  </p:stCondLst>
                                  <p:childTnLst>
                                    <p:animMotion origin="layout" path="M 4.16667E-6 0 L -0.00035 -0.22106 L 0.171 -0.22037 L 0.17118 0.00116 L 4.16667E-6 0.00046 " pathEditMode="relative" rAng="10800000" ptsTypes="FAAFF">
                                      <p:cBhvr>
                                        <p:cTn id="32" dur="1000" spd="-100000" fill="hold"/>
                                        <p:tgtEl>
                                          <p:spTgt spid="10300"/>
                                        </p:tgtEl>
                                        <p:attrNameLst>
                                          <p:attrName>ppt_x</p:attrName>
                                          <p:attrName>ppt_y</p:attrName>
                                        </p:attrNameLst>
                                      </p:cBhvr>
                                      <p:rCtr x="8500" y="-11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0" grpId="0" animBg="1"/>
      <p:bldP spid="10261" grpId="0" animBg="1"/>
      <p:bldP spid="10262" grpId="0" animBg="1"/>
      <p:bldP spid="10263" grpId="0" animBg="1"/>
      <p:bldP spid="10264" grpId="0" animBg="1"/>
      <p:bldP spid="10265" grpId="0" animBg="1"/>
      <p:bldP spid="10266" grpId="0" animBg="1"/>
      <p:bldP spid="10267" grpId="0" animBg="1"/>
      <p:bldP spid="10268" grpId="0" animBg="1"/>
      <p:bldP spid="10269" grpId="0" animBg="1"/>
      <p:bldP spid="10297" grpId="0" animBg="1"/>
      <p:bldP spid="10298" grpId="0" animBg="1"/>
      <p:bldP spid="10299" grpId="0" animBg="1"/>
      <p:bldP spid="1030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a:defRPr/>
            </a:pPr>
            <a:r>
              <a:rPr lang="ru-RU" smtClean="0"/>
              <a:t>Конъюнктор</a:t>
            </a:r>
          </a:p>
        </p:txBody>
      </p:sp>
      <p:pic>
        <p:nvPicPr>
          <p:cNvPr id="21509" name="Picture 5" descr="0и0"/>
          <p:cNvPicPr>
            <a:picLocks noChangeAspect="1" noChangeArrowheads="1" noCrop="1"/>
          </p:cNvPicPr>
          <p:nvPr/>
        </p:nvPicPr>
        <p:blipFill>
          <a:blip r:embed="rId3" cstate="print"/>
          <a:srcRect/>
          <a:stretch>
            <a:fillRect/>
          </a:stretch>
        </p:blipFill>
        <p:spPr bwMode="auto">
          <a:xfrm>
            <a:off x="5651500" y="2865438"/>
            <a:ext cx="3205163" cy="1550987"/>
          </a:xfrm>
          <a:prstGeom prst="rect">
            <a:avLst/>
          </a:prstGeom>
          <a:noFill/>
          <a:ln w="9525">
            <a:noFill/>
            <a:miter lim="800000"/>
            <a:headEnd/>
            <a:tailEnd/>
          </a:ln>
        </p:spPr>
      </p:pic>
      <p:pic>
        <p:nvPicPr>
          <p:cNvPr id="21510" name="Picture 6" descr="1и0"/>
          <p:cNvPicPr>
            <a:picLocks noChangeAspect="1" noChangeArrowheads="1" noCrop="1"/>
          </p:cNvPicPr>
          <p:nvPr/>
        </p:nvPicPr>
        <p:blipFill>
          <a:blip r:embed="rId4" cstate="print"/>
          <a:srcRect/>
          <a:stretch>
            <a:fillRect/>
          </a:stretch>
        </p:blipFill>
        <p:spPr bwMode="auto">
          <a:xfrm>
            <a:off x="5667375" y="4010025"/>
            <a:ext cx="3182938" cy="1481138"/>
          </a:xfrm>
          <a:prstGeom prst="rect">
            <a:avLst/>
          </a:prstGeom>
          <a:noFill/>
          <a:ln w="9525">
            <a:noFill/>
            <a:miter lim="800000"/>
            <a:headEnd/>
            <a:tailEnd/>
          </a:ln>
        </p:spPr>
      </p:pic>
      <p:pic>
        <p:nvPicPr>
          <p:cNvPr id="21511" name="Picture 7" descr="1и1"/>
          <p:cNvPicPr>
            <a:picLocks noChangeAspect="1" noChangeArrowheads="1" noCrop="1"/>
          </p:cNvPicPr>
          <p:nvPr/>
        </p:nvPicPr>
        <p:blipFill>
          <a:blip r:embed="rId5" cstate="print"/>
          <a:srcRect/>
          <a:stretch>
            <a:fillRect/>
          </a:stretch>
        </p:blipFill>
        <p:spPr bwMode="auto">
          <a:xfrm>
            <a:off x="5675313" y="5137150"/>
            <a:ext cx="3217862" cy="1316038"/>
          </a:xfrm>
          <a:prstGeom prst="rect">
            <a:avLst/>
          </a:prstGeom>
          <a:noFill/>
          <a:ln w="9525">
            <a:noFill/>
            <a:miter lim="800000"/>
            <a:headEnd/>
            <a:tailEnd/>
          </a:ln>
        </p:spPr>
      </p:pic>
      <p:sp>
        <p:nvSpPr>
          <p:cNvPr id="10246" name="Rectangle 8"/>
          <p:cNvSpPr>
            <a:spLocks noGrp="1" noChangeArrowheads="1"/>
          </p:cNvSpPr>
          <p:nvPr>
            <p:ph type="body" idx="1"/>
          </p:nvPr>
        </p:nvSpPr>
        <p:spPr>
          <a:xfrm>
            <a:off x="457200" y="1600200"/>
            <a:ext cx="5194300" cy="4530725"/>
          </a:xfrm>
        </p:spPr>
        <p:txBody>
          <a:bodyPr/>
          <a:lstStyle/>
          <a:p>
            <a:r>
              <a:rPr lang="ru-RU" smtClean="0"/>
              <a:t>На входы конъюнктора подаются сигналы </a:t>
            </a:r>
            <a:r>
              <a:rPr lang="ru-RU" b="1" smtClean="0">
                <a:solidFill>
                  <a:schemeClr val="hlink"/>
                </a:solidFill>
              </a:rPr>
              <a:t>0</a:t>
            </a:r>
            <a:r>
              <a:rPr lang="ru-RU" smtClean="0"/>
              <a:t> или </a:t>
            </a:r>
            <a:r>
              <a:rPr lang="ru-RU" b="1" smtClean="0">
                <a:solidFill>
                  <a:schemeClr val="hlink"/>
                </a:solidFill>
              </a:rPr>
              <a:t>1</a:t>
            </a:r>
          </a:p>
          <a:p>
            <a:endParaRPr lang="ru-RU" smtClean="0"/>
          </a:p>
          <a:p>
            <a:r>
              <a:rPr lang="ru-RU" smtClean="0"/>
              <a:t>На выходе конъюнктора появляются сигналы </a:t>
            </a:r>
            <a:r>
              <a:rPr lang="ru-RU" b="1" smtClean="0">
                <a:solidFill>
                  <a:schemeClr val="hlink"/>
                </a:solidFill>
              </a:rPr>
              <a:t>0</a:t>
            </a:r>
            <a:r>
              <a:rPr lang="ru-RU" smtClean="0"/>
              <a:t> или </a:t>
            </a:r>
            <a:r>
              <a:rPr lang="ru-RU" b="1" smtClean="0">
                <a:solidFill>
                  <a:schemeClr val="hlink"/>
                </a:solidFill>
              </a:rPr>
              <a:t>1</a:t>
            </a:r>
            <a:r>
              <a:rPr lang="ru-RU" smtClean="0"/>
              <a:t> в соответствии с таблицей истинности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1509"/>
                                        </p:tgtEl>
                                        <p:attrNameLst>
                                          <p:attrName>style.visibility</p:attrName>
                                        </p:attrNameLst>
                                      </p:cBhvr>
                                      <p:to>
                                        <p:strVal val="visible"/>
                                      </p:to>
                                    </p:set>
                                    <p:animEffect transition="in" filter="fade">
                                      <p:cBhvr>
                                        <p:cTn id="7" dur="500"/>
                                        <p:tgtEl>
                                          <p:spTgt spid="2150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1510"/>
                                        </p:tgtEl>
                                        <p:attrNameLst>
                                          <p:attrName>style.visibility</p:attrName>
                                        </p:attrNameLst>
                                      </p:cBhvr>
                                      <p:to>
                                        <p:strVal val="visible"/>
                                      </p:to>
                                    </p:set>
                                    <p:animEffect transition="in" filter="fade">
                                      <p:cBhvr>
                                        <p:cTn id="11" dur="500"/>
                                        <p:tgtEl>
                                          <p:spTgt spid="21510"/>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1511"/>
                                        </p:tgtEl>
                                        <p:attrNameLst>
                                          <p:attrName>style.visibility</p:attrName>
                                        </p:attrNameLst>
                                      </p:cBhvr>
                                      <p:to>
                                        <p:strVal val="visible"/>
                                      </p:to>
                                    </p:set>
                                    <p:animEffect transition="in" filter="fade">
                                      <p:cBhvr>
                                        <p:cTn id="15" dur="500"/>
                                        <p:tgtEl>
                                          <p:spTgt spid="215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Край">
  <a:themeElements>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Край">
      <a:majorFont>
        <a:latin typeface="Garamond"/>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рай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Край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Край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Край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Край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Край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Край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themeOverride>
</file>

<file path=docProps/app.xml><?xml version="1.0" encoding="utf-8"?>
<Properties xmlns="http://schemas.openxmlformats.org/officeDocument/2006/extended-properties" xmlns:vt="http://schemas.openxmlformats.org/officeDocument/2006/docPropsVTypes">
  <Template/>
  <TotalTime>2375</TotalTime>
  <Words>1778</Words>
  <Application>Microsoft Office PowerPoint</Application>
  <PresentationFormat>Экран (4:3)</PresentationFormat>
  <Paragraphs>545</Paragraphs>
  <Slides>41</Slides>
  <Notes>20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41</vt:i4>
      </vt:variant>
    </vt:vector>
  </HeadingPairs>
  <TitlesOfParts>
    <vt:vector size="43" baseType="lpstr">
      <vt:lpstr>Край</vt:lpstr>
      <vt:lpstr>Формула</vt:lpstr>
      <vt:lpstr>Логические основы компьютера</vt:lpstr>
      <vt:lpstr>Слайд 2</vt:lpstr>
      <vt:lpstr>Базовые логические элементы</vt:lpstr>
      <vt:lpstr>Составные элементы</vt:lpstr>
      <vt:lpstr>Сигналы-аргументы и  сигналы-функции </vt:lpstr>
      <vt:lpstr>Логическая схема  типа «И» (конъюнктор)</vt:lpstr>
      <vt:lpstr>Логическая схема  типа «ИЛИ» (дизъюнктор)</vt:lpstr>
      <vt:lpstr>Логическая схема  типа «НЕ» (инвертор)</vt:lpstr>
      <vt:lpstr>Конъюнктор</vt:lpstr>
      <vt:lpstr>Дизъюнктор</vt:lpstr>
      <vt:lpstr>Инвеpтор</vt:lpstr>
      <vt:lpstr>Конъюнктор</vt:lpstr>
      <vt:lpstr>Слайд 13</vt:lpstr>
      <vt:lpstr>Слайд 14</vt:lpstr>
      <vt:lpstr>Слайд 15</vt:lpstr>
      <vt:lpstr>Построение логических схем </vt:lpstr>
      <vt:lpstr>Слайд 17</vt:lpstr>
      <vt:lpstr>Слайд 18</vt:lpstr>
      <vt:lpstr>Слайд 19</vt:lpstr>
      <vt:lpstr>Слайд 20</vt:lpstr>
      <vt:lpstr>Слайд 21</vt:lpstr>
      <vt:lpstr>Слайд 22</vt:lpstr>
      <vt:lpstr>Слайд 23</vt:lpstr>
      <vt:lpstr>Слайд 24</vt:lpstr>
      <vt:lpstr>Сумматор двоичных чисел</vt:lpstr>
      <vt:lpstr>Полусумматор. Арифметическое сложение двоичных чисел</vt:lpstr>
      <vt:lpstr>Обозначим слагаемые через А и В, перенос – через Р, а сумму – через S </vt:lpstr>
      <vt:lpstr>Получаем формулу для вычисления S</vt:lpstr>
      <vt:lpstr>Получаем формулу для вычисления S</vt:lpstr>
      <vt:lpstr>Логическая схема  двоичного полусумматора</vt:lpstr>
      <vt:lpstr>Полный одноразрядный сумматор</vt:lpstr>
      <vt:lpstr>Формула полного  одноразрядного сумматора</vt:lpstr>
      <vt:lpstr>Формула полного  одноразрядного сумматора</vt:lpstr>
      <vt:lpstr>Многоразрядный сумматор</vt:lpstr>
      <vt:lpstr>Многоразрядный сумматор</vt:lpstr>
      <vt:lpstr>Слайд 36</vt:lpstr>
      <vt:lpstr>Слайд 37</vt:lpstr>
      <vt:lpstr>Логическая схема триггера</vt:lpstr>
      <vt:lpstr>Слайд 39</vt:lpstr>
      <vt:lpstr>Работа триггера</vt:lpstr>
      <vt:lpstr>Триггер</vt:lpstr>
    </vt:vector>
  </TitlesOfParts>
  <Company>МОУ СОШ №4 г. Миньяра</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Сергеев Евгений</dc:creator>
  <cp:lastModifiedBy>Максим</cp:lastModifiedBy>
  <cp:revision>148</cp:revision>
  <dcterms:created xsi:type="dcterms:W3CDTF">2010-09-22T14:10:07Z</dcterms:created>
  <dcterms:modified xsi:type="dcterms:W3CDTF">2013-12-09T18:38:56Z</dcterms:modified>
</cp:coreProperties>
</file>